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E0C87B-5DBB-4CED-8962-B2A64C6E843D}" v="50" dt="2026-05-05T20:39:34.9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77EB9-440E-439C-B049-3345CBE55F2B}" type="datetimeFigureOut">
              <a:t>5/5/2026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7145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514350" y="4400550"/>
            <a:ext cx="41148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252F22-315E-4FF0-9DA5-E96E41E2F4B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173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C0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2286000" y="-1371600"/>
            <a:ext cx="6400800" cy="6400800"/>
          </a:xfrm>
          <a:prstGeom prst="ellipse">
            <a:avLst/>
          </a:prstGeom>
          <a:solidFill>
            <a:srgbClr val="9945FF">
              <a:alpha val="13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943600" y="2743200"/>
            <a:ext cx="4572000" cy="4572000"/>
          </a:xfrm>
          <a:prstGeom prst="ellipse">
            <a:avLst/>
          </a:prstGeom>
          <a:solidFill>
            <a:srgbClr val="14F195">
              <a:alpha val="7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3657600" y="-457200"/>
            <a:ext cx="2743200" cy="2743200"/>
          </a:xfrm>
          <a:prstGeom prst="ellipse">
            <a:avLst/>
          </a:prstGeom>
          <a:solidFill>
            <a:srgbClr val="9945FF">
              <a:alpha val="7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7640" y="384048"/>
            <a:ext cx="1188720" cy="11887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914400" y="173736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200" b="1" kern="0" spc="1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QLORIX</a:t>
            </a:r>
            <a:endParaRPr lang="en-US" sz="7200" dirty="0"/>
          </a:p>
        </p:txBody>
      </p:sp>
      <p:sp>
        <p:nvSpPr>
          <p:cNvPr id="7" name="Text 4"/>
          <p:cNvSpPr/>
          <p:nvPr/>
        </p:nvSpPr>
        <p:spPr>
          <a:xfrm>
            <a:off x="1371600" y="2788920"/>
            <a:ext cx="6400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i="1" dirty="0">
                <a:solidFill>
                  <a:srgbClr val="14F19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Speed of Light for Your Capital</a:t>
            </a:r>
            <a:endParaRPr lang="en-US" sz="1700" dirty="0"/>
          </a:p>
        </p:txBody>
      </p:sp>
      <p:sp>
        <p:nvSpPr>
          <p:cNvPr id="8" name="Shape 5"/>
          <p:cNvSpPr/>
          <p:nvPr/>
        </p:nvSpPr>
        <p:spPr>
          <a:xfrm>
            <a:off x="3749040" y="3291840"/>
            <a:ext cx="1645920" cy="22860"/>
          </a:xfrm>
          <a:prstGeom prst="rect">
            <a:avLst/>
          </a:prstGeom>
          <a:solidFill>
            <a:srgbClr val="9945FF">
              <a:alpha val="8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371600" y="34290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kern="0" spc="200" dirty="0">
                <a:solidFill>
                  <a:srgbClr val="6B7280"/>
                </a:solidFill>
                <a:latin typeface="Arial"/>
                <a:ea typeface="Arial" pitchFamily="34" charset="-122"/>
                <a:cs typeface="Arial"/>
              </a:rPr>
              <a:t> Pitch Deck  ·  Q2 2026</a:t>
            </a:r>
            <a:endParaRPr lang="en-US" sz="1100" dirty="0">
              <a:latin typeface="Arial"/>
              <a:cs typeface="Arial"/>
            </a:endParaRPr>
          </a:p>
        </p:txBody>
      </p:sp>
      <p:sp>
        <p:nvSpPr>
          <p:cNvPr id="10" name="Shape 7"/>
          <p:cNvSpPr/>
          <p:nvPr/>
        </p:nvSpPr>
        <p:spPr>
          <a:xfrm>
            <a:off x="3246120" y="3977640"/>
            <a:ext cx="2651760" cy="301752"/>
          </a:xfrm>
          <a:prstGeom prst="roundRect">
            <a:avLst>
              <a:gd name="adj" fmla="val 15152"/>
            </a:avLst>
          </a:prstGeom>
          <a:solidFill>
            <a:srgbClr val="9945FF">
              <a:alpha val="20000"/>
            </a:srgbClr>
          </a:solidFill>
          <a:ln w="10160">
            <a:solidFill>
              <a:srgbClr val="9945FF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3246120" y="3977640"/>
            <a:ext cx="265176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QUANTUM-RESISTANT  ·  LAYER-1  BLOCKCHAIN</a:t>
            </a:r>
            <a:endParaRPr lang="en-US" sz="800" dirty="0"/>
          </a:p>
        </p:txBody>
      </p:sp>
      <p:sp>
        <p:nvSpPr>
          <p:cNvPr id="12" name="Text 9"/>
          <p:cNvSpPr/>
          <p:nvPr/>
        </p:nvSpPr>
        <p:spPr>
          <a:xfrm>
            <a:off x="7772400" y="4800600"/>
            <a:ext cx="1188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qlorix.com</a:t>
            </a:r>
            <a:endParaRPr lang="en-US" sz="8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C0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2743200"/>
            <a:ext cx="3657600" cy="3657600"/>
          </a:xfrm>
          <a:prstGeom prst="ellipse">
            <a:avLst/>
          </a:prstGeom>
          <a:solidFill>
            <a:srgbClr val="9945FF">
              <a:alpha val="9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300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TOKENOMICS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$QLX: Fixed Supply. Real Utility.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38912" y="1261872"/>
            <a:ext cx="4133088" cy="3639312"/>
          </a:xfrm>
          <a:prstGeom prst="rect">
            <a:avLst/>
          </a:prstGeom>
          <a:solidFill>
            <a:srgbClr val="1A1D1D"/>
          </a:solidFill>
          <a:ln w="8890">
            <a:solidFill>
              <a:srgbClr val="9945FF">
                <a:alpha val="40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94360" y="1389888"/>
            <a:ext cx="38221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1,000,000,000 QLX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94360" y="1764792"/>
            <a:ext cx="38221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200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SUPPLY  ·  FIXED FOREVER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621792" y="2057400"/>
            <a:ext cx="896112" cy="274320"/>
          </a:xfrm>
          <a:prstGeom prst="rect">
            <a:avLst/>
          </a:prstGeom>
          <a:solidFill>
            <a:srgbClr val="14F195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536192" y="2057400"/>
            <a:ext cx="713232" cy="274320"/>
          </a:xfrm>
          <a:prstGeom prst="rect">
            <a:avLst/>
          </a:prstGeom>
          <a:solidFill>
            <a:srgbClr val="9945FF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267712" y="2057400"/>
            <a:ext cx="530352" cy="274320"/>
          </a:xfrm>
          <a:prstGeom prst="rect">
            <a:avLst/>
          </a:prstGeom>
          <a:solidFill>
            <a:srgbClr val="60A5FA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816352" y="2057400"/>
            <a:ext cx="530352" cy="274320"/>
          </a:xfrm>
          <a:prstGeom prst="rect">
            <a:avLst/>
          </a:prstGeom>
          <a:solidFill>
            <a:srgbClr val="FBBF24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364992" y="2057400"/>
            <a:ext cx="347472" cy="274320"/>
          </a:xfrm>
          <a:prstGeom prst="rect">
            <a:avLst/>
          </a:prstGeom>
          <a:solidFill>
            <a:srgbClr val="F472B6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730752" y="2057400"/>
            <a:ext cx="347472" cy="274320"/>
          </a:xfrm>
          <a:prstGeom prst="rect">
            <a:avLst/>
          </a:prstGeom>
          <a:solidFill>
            <a:srgbClr val="FB923C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096512" y="2057400"/>
            <a:ext cx="164592" cy="274320"/>
          </a:xfrm>
          <a:prstGeom prst="rect">
            <a:avLst/>
          </a:prstGeom>
          <a:solidFill>
            <a:srgbClr val="A78BFA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58368" y="2532888"/>
            <a:ext cx="182880" cy="164592"/>
          </a:xfrm>
          <a:prstGeom prst="rect">
            <a:avLst/>
          </a:prstGeom>
          <a:solidFill>
            <a:srgbClr val="14F195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32688" y="246888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Ecosystem Fund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337560" y="246888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14F19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25%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658368" y="2852928"/>
            <a:ext cx="182880" cy="164592"/>
          </a:xfrm>
          <a:prstGeom prst="rect">
            <a:avLst/>
          </a:prstGeom>
          <a:solidFill>
            <a:srgbClr val="9945FF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32688" y="278892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Validator Rewards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337560" y="278892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58368" y="3172968"/>
            <a:ext cx="182880" cy="164592"/>
          </a:xfrm>
          <a:prstGeom prst="rect">
            <a:avLst/>
          </a:prstGeom>
          <a:solidFill>
            <a:srgbClr val="60A5FA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32688" y="310896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 &amp; Advisors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337560" y="310896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60A5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658368" y="3493008"/>
            <a:ext cx="182880" cy="164592"/>
          </a:xfrm>
          <a:prstGeom prst="rect">
            <a:avLst/>
          </a:prstGeom>
          <a:solidFill>
            <a:srgbClr val="FBBF24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932688" y="342900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Public Sale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3337560" y="342900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658368" y="3813048"/>
            <a:ext cx="182880" cy="164592"/>
          </a:xfrm>
          <a:prstGeom prst="rect">
            <a:avLst/>
          </a:prstGeom>
          <a:solidFill>
            <a:srgbClr val="F472B6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32688" y="374904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 Reserve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3337560" y="374904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472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58368" y="4133088"/>
            <a:ext cx="182880" cy="164592"/>
          </a:xfrm>
          <a:prstGeom prst="rect">
            <a:avLst/>
          </a:prstGeom>
          <a:solidFill>
            <a:srgbClr val="FB923C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32688" y="406908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Early Investors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3337560" y="406908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FB9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58368" y="4453128"/>
            <a:ext cx="182880" cy="164592"/>
          </a:xfrm>
          <a:prstGeom prst="rect">
            <a:avLst/>
          </a:prstGeom>
          <a:solidFill>
            <a:srgbClr val="A78BFA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932688" y="438912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Airdrop/Community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3337560" y="438912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A78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5%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4736592" y="1261872"/>
            <a:ext cx="4041648" cy="3639312"/>
          </a:xfrm>
          <a:prstGeom prst="rect">
            <a:avLst/>
          </a:prstGeom>
          <a:solidFill>
            <a:srgbClr val="1A1D1D"/>
          </a:solidFill>
          <a:ln w="8890">
            <a:solidFill>
              <a:srgbClr val="9945FF">
                <a:alpha val="40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37" name="Text 35"/>
          <p:cNvSpPr/>
          <p:nvPr/>
        </p:nvSpPr>
        <p:spPr>
          <a:xfrm>
            <a:off x="4892040" y="1389888"/>
            <a:ext cx="373075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VESTING SCHEDULE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4892040" y="1691640"/>
            <a:ext cx="3730752" cy="10973"/>
          </a:xfrm>
          <a:prstGeom prst="rect">
            <a:avLst/>
          </a:prstGeom>
          <a:solidFill>
            <a:srgbClr val="2A2D2D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846320" y="1755648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100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Category</a:t>
            </a:r>
            <a:endParaRPr lang="en-US" sz="850" dirty="0"/>
          </a:p>
        </p:txBody>
      </p:sp>
      <p:sp>
        <p:nvSpPr>
          <p:cNvPr id="40" name="Text 38"/>
          <p:cNvSpPr/>
          <p:nvPr/>
        </p:nvSpPr>
        <p:spPr>
          <a:xfrm>
            <a:off x="6400800" y="1755648"/>
            <a:ext cx="777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100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Tokens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7269480" y="1755648"/>
            <a:ext cx="1417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100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Vesting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4846320" y="2048256"/>
            <a:ext cx="3794760" cy="347472"/>
          </a:xfrm>
          <a:prstGeom prst="rect">
            <a:avLst/>
          </a:prstGeom>
          <a:solidFill>
            <a:srgbClr val="161919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919472" y="2103120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Ecosystem Fund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6400800" y="2103120"/>
            <a:ext cx="777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4F19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250M</a:t>
            </a:r>
            <a:endParaRPr lang="en-US" sz="950" dirty="0"/>
          </a:p>
        </p:txBody>
      </p:sp>
      <p:sp>
        <p:nvSpPr>
          <p:cNvPr id="45" name="Text 43"/>
          <p:cNvSpPr/>
          <p:nvPr/>
        </p:nvSpPr>
        <p:spPr>
          <a:xfrm>
            <a:off x="7269480" y="2103120"/>
            <a:ext cx="1417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4yr linear</a:t>
            </a:r>
            <a:endParaRPr lang="en-US" sz="850" dirty="0"/>
          </a:p>
        </p:txBody>
      </p:sp>
      <p:sp>
        <p:nvSpPr>
          <p:cNvPr id="46" name="Shape 44"/>
          <p:cNvSpPr/>
          <p:nvPr/>
        </p:nvSpPr>
        <p:spPr>
          <a:xfrm>
            <a:off x="4846320" y="2450592"/>
            <a:ext cx="3794760" cy="347472"/>
          </a:xfrm>
          <a:prstGeom prst="rect">
            <a:avLst/>
          </a:prstGeom>
          <a:solidFill>
            <a:srgbClr val="0C0F0F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919472" y="2505456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Validator Rewards</a:t>
            </a:r>
            <a:endParaRPr lang="en-US" sz="950" dirty="0"/>
          </a:p>
        </p:txBody>
      </p:sp>
      <p:sp>
        <p:nvSpPr>
          <p:cNvPr id="48" name="Text 46"/>
          <p:cNvSpPr/>
          <p:nvPr/>
        </p:nvSpPr>
        <p:spPr>
          <a:xfrm>
            <a:off x="6400800" y="2505456"/>
            <a:ext cx="777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200M</a:t>
            </a:r>
            <a:endParaRPr lang="en-US" sz="950" dirty="0"/>
          </a:p>
        </p:txBody>
      </p:sp>
      <p:sp>
        <p:nvSpPr>
          <p:cNvPr id="49" name="Text 47"/>
          <p:cNvSpPr/>
          <p:nvPr/>
        </p:nvSpPr>
        <p:spPr>
          <a:xfrm>
            <a:off x="7269480" y="2505456"/>
            <a:ext cx="1417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Block rewards · 4yr halving</a:t>
            </a:r>
            <a:endParaRPr lang="en-US" sz="850" dirty="0"/>
          </a:p>
        </p:txBody>
      </p:sp>
      <p:sp>
        <p:nvSpPr>
          <p:cNvPr id="50" name="Shape 48"/>
          <p:cNvSpPr/>
          <p:nvPr/>
        </p:nvSpPr>
        <p:spPr>
          <a:xfrm>
            <a:off x="4846320" y="2852928"/>
            <a:ext cx="3794760" cy="347472"/>
          </a:xfrm>
          <a:prstGeom prst="rect">
            <a:avLst/>
          </a:prstGeom>
          <a:solidFill>
            <a:srgbClr val="161919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919472" y="2907792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 &amp; Advisors</a:t>
            </a:r>
            <a:endParaRPr lang="en-US" sz="950" dirty="0"/>
          </a:p>
        </p:txBody>
      </p:sp>
      <p:sp>
        <p:nvSpPr>
          <p:cNvPr id="52" name="Text 50"/>
          <p:cNvSpPr/>
          <p:nvPr/>
        </p:nvSpPr>
        <p:spPr>
          <a:xfrm>
            <a:off x="6400800" y="2907792"/>
            <a:ext cx="777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60A5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150M</a:t>
            </a:r>
            <a:endParaRPr lang="en-US" sz="950" dirty="0"/>
          </a:p>
        </p:txBody>
      </p:sp>
      <p:sp>
        <p:nvSpPr>
          <p:cNvPr id="53" name="Text 51"/>
          <p:cNvSpPr/>
          <p:nvPr/>
        </p:nvSpPr>
        <p:spPr>
          <a:xfrm>
            <a:off x="7269480" y="2907792"/>
            <a:ext cx="1417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1yr cliff · 3yr linear</a:t>
            </a:r>
            <a:endParaRPr lang="en-US" sz="850" dirty="0"/>
          </a:p>
        </p:txBody>
      </p:sp>
      <p:sp>
        <p:nvSpPr>
          <p:cNvPr id="54" name="Shape 52"/>
          <p:cNvSpPr/>
          <p:nvPr/>
        </p:nvSpPr>
        <p:spPr>
          <a:xfrm>
            <a:off x="4846320" y="3255264"/>
            <a:ext cx="3794760" cy="347472"/>
          </a:xfrm>
          <a:prstGeom prst="rect">
            <a:avLst/>
          </a:prstGeom>
          <a:solidFill>
            <a:srgbClr val="0C0F0F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4919472" y="3310128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Public Sale</a:t>
            </a:r>
            <a:endParaRPr lang="en-US" sz="950" dirty="0"/>
          </a:p>
        </p:txBody>
      </p:sp>
      <p:sp>
        <p:nvSpPr>
          <p:cNvPr id="56" name="Text 54"/>
          <p:cNvSpPr/>
          <p:nvPr/>
        </p:nvSpPr>
        <p:spPr>
          <a:xfrm>
            <a:off x="6400800" y="3310128"/>
            <a:ext cx="777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150M</a:t>
            </a:r>
            <a:endParaRPr lang="en-US" sz="950" dirty="0"/>
          </a:p>
        </p:txBody>
      </p:sp>
      <p:sp>
        <p:nvSpPr>
          <p:cNvPr id="57" name="Text 55"/>
          <p:cNvSpPr/>
          <p:nvPr/>
        </p:nvSpPr>
        <p:spPr>
          <a:xfrm>
            <a:off x="7269480" y="3310128"/>
            <a:ext cx="1417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Unlocks at mainnet genesis</a:t>
            </a:r>
            <a:endParaRPr lang="en-US" sz="850" dirty="0"/>
          </a:p>
        </p:txBody>
      </p:sp>
      <p:sp>
        <p:nvSpPr>
          <p:cNvPr id="58" name="Shape 56"/>
          <p:cNvSpPr/>
          <p:nvPr/>
        </p:nvSpPr>
        <p:spPr>
          <a:xfrm>
            <a:off x="4846320" y="3657600"/>
            <a:ext cx="3794760" cy="347472"/>
          </a:xfrm>
          <a:prstGeom prst="rect">
            <a:avLst/>
          </a:prstGeom>
          <a:solidFill>
            <a:srgbClr val="161919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4919472" y="3712464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 Reserve</a:t>
            </a:r>
            <a:endParaRPr lang="en-US" sz="950" dirty="0"/>
          </a:p>
        </p:txBody>
      </p:sp>
      <p:sp>
        <p:nvSpPr>
          <p:cNvPr id="60" name="Text 58"/>
          <p:cNvSpPr/>
          <p:nvPr/>
        </p:nvSpPr>
        <p:spPr>
          <a:xfrm>
            <a:off x="6400800" y="3712464"/>
            <a:ext cx="777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472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100M</a:t>
            </a:r>
            <a:endParaRPr lang="en-US" sz="950" dirty="0"/>
          </a:p>
        </p:txBody>
      </p:sp>
      <p:sp>
        <p:nvSpPr>
          <p:cNvPr id="61" name="Text 59"/>
          <p:cNvSpPr/>
          <p:nvPr/>
        </p:nvSpPr>
        <p:spPr>
          <a:xfrm>
            <a:off x="7269480" y="3712464"/>
            <a:ext cx="1417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Governance controlled</a:t>
            </a:r>
            <a:endParaRPr lang="en-US" sz="850" dirty="0"/>
          </a:p>
        </p:txBody>
      </p:sp>
      <p:sp>
        <p:nvSpPr>
          <p:cNvPr id="62" name="Shape 60"/>
          <p:cNvSpPr/>
          <p:nvPr/>
        </p:nvSpPr>
        <p:spPr>
          <a:xfrm>
            <a:off x="4846320" y="4059936"/>
            <a:ext cx="3794760" cy="347472"/>
          </a:xfrm>
          <a:prstGeom prst="rect">
            <a:avLst/>
          </a:prstGeom>
          <a:solidFill>
            <a:srgbClr val="0C0F0F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4919472" y="4114800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Early Investors</a:t>
            </a:r>
            <a:endParaRPr lang="en-US" sz="950" dirty="0"/>
          </a:p>
        </p:txBody>
      </p:sp>
      <p:sp>
        <p:nvSpPr>
          <p:cNvPr id="64" name="Text 62"/>
          <p:cNvSpPr/>
          <p:nvPr/>
        </p:nvSpPr>
        <p:spPr>
          <a:xfrm>
            <a:off x="6400800" y="4114800"/>
            <a:ext cx="777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FB92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100M</a:t>
            </a:r>
            <a:endParaRPr lang="en-US" sz="950" dirty="0"/>
          </a:p>
        </p:txBody>
      </p:sp>
      <p:sp>
        <p:nvSpPr>
          <p:cNvPr id="65" name="Text 63"/>
          <p:cNvSpPr/>
          <p:nvPr/>
        </p:nvSpPr>
        <p:spPr>
          <a:xfrm>
            <a:off x="7269480" y="4114800"/>
            <a:ext cx="1417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6mo cliff · 24mo linear</a:t>
            </a:r>
            <a:endParaRPr lang="en-US" sz="850" dirty="0"/>
          </a:p>
        </p:txBody>
      </p:sp>
      <p:sp>
        <p:nvSpPr>
          <p:cNvPr id="66" name="Shape 64"/>
          <p:cNvSpPr/>
          <p:nvPr/>
        </p:nvSpPr>
        <p:spPr>
          <a:xfrm>
            <a:off x="4846320" y="4462272"/>
            <a:ext cx="3794760" cy="347472"/>
          </a:xfrm>
          <a:prstGeom prst="rect">
            <a:avLst/>
          </a:prstGeom>
          <a:solidFill>
            <a:srgbClr val="161919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4919472" y="4517136"/>
            <a:ext cx="1463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Airdrop/Community</a:t>
            </a:r>
            <a:endParaRPr lang="en-US" sz="950" dirty="0"/>
          </a:p>
        </p:txBody>
      </p:sp>
      <p:sp>
        <p:nvSpPr>
          <p:cNvPr id="68" name="Text 66"/>
          <p:cNvSpPr/>
          <p:nvPr/>
        </p:nvSpPr>
        <p:spPr>
          <a:xfrm>
            <a:off x="6400800" y="4517136"/>
            <a:ext cx="7772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A78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50M</a:t>
            </a:r>
            <a:endParaRPr lang="en-US" sz="950" dirty="0"/>
          </a:p>
        </p:txBody>
      </p:sp>
      <p:sp>
        <p:nvSpPr>
          <p:cNvPr id="69" name="Text 67"/>
          <p:cNvSpPr/>
          <p:nvPr/>
        </p:nvSpPr>
        <p:spPr>
          <a:xfrm>
            <a:off x="7269480" y="4517136"/>
            <a:ext cx="14173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Mainnet genesis unlock</a:t>
            </a:r>
            <a:endParaRPr lang="en-US" sz="850" dirty="0"/>
          </a:p>
        </p:txBody>
      </p:sp>
      <p:pic>
        <p:nvPicPr>
          <p:cNvPr id="7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608" y="4745736"/>
            <a:ext cx="219456" cy="219456"/>
          </a:xfrm>
          <a:prstGeom prst="rect">
            <a:avLst/>
          </a:prstGeom>
        </p:spPr>
      </p:pic>
      <p:sp>
        <p:nvSpPr>
          <p:cNvPr id="71" name="Text 68"/>
          <p:cNvSpPr/>
          <p:nvPr/>
        </p:nvSpPr>
        <p:spPr>
          <a:xfrm>
            <a:off x="566928" y="4754880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2E2E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Qlorix</a:t>
            </a:r>
            <a:endParaRPr lang="en-US" sz="1050" dirty="0"/>
          </a:p>
        </p:txBody>
      </p:sp>
      <p:sp>
        <p:nvSpPr>
          <p:cNvPr id="72" name="Text 69"/>
          <p:cNvSpPr/>
          <p:nvPr/>
        </p:nvSpPr>
        <p:spPr>
          <a:xfrm>
            <a:off x="8046720" y="4828032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/ 16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C0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-914400"/>
            <a:ext cx="4572000" cy="4572000"/>
          </a:xfrm>
          <a:prstGeom prst="ellipse">
            <a:avLst/>
          </a:prstGeom>
          <a:solidFill>
            <a:srgbClr val="9945FF">
              <a:alpha val="1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300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FUNDRAISING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Three Rounds. One Vision.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347472" y="1298448"/>
            <a:ext cx="2715768" cy="3547872"/>
          </a:xfrm>
          <a:prstGeom prst="rect">
            <a:avLst/>
          </a:prstGeom>
          <a:solidFill>
            <a:srgbClr val="1A1D1D"/>
          </a:solidFill>
          <a:ln w="19050">
            <a:solidFill>
              <a:srgbClr val="14F195"/>
            </a:solidFill>
            <a:prstDash val="solid"/>
          </a:ln>
          <a:effectLst>
            <a:outerShdw blurRad="254000" dist="508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47472" y="1298448"/>
            <a:ext cx="2715768" cy="54864"/>
          </a:xfrm>
          <a:prstGeom prst="rect">
            <a:avLst/>
          </a:prstGeom>
          <a:solidFill>
            <a:srgbClr val="14F195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12064" y="1444752"/>
            <a:ext cx="1280160" cy="256032"/>
          </a:xfrm>
          <a:prstGeom prst="roundRect">
            <a:avLst>
              <a:gd name="adj" fmla="val 17857"/>
            </a:avLst>
          </a:prstGeom>
          <a:solidFill>
            <a:srgbClr val="14F195">
              <a:alpha val="20000"/>
            </a:srgbClr>
          </a:solidFill>
          <a:ln w="10160">
            <a:solidFill>
              <a:srgbClr val="14F19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12064" y="1444752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4F19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NOW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512064" y="1828800"/>
            <a:ext cx="23957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Seed Round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512064" y="2267712"/>
            <a:ext cx="239572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4F19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$0.05</a:t>
            </a:r>
            <a:endParaRPr lang="en-US" sz="4200" dirty="0"/>
          </a:p>
        </p:txBody>
      </p:sp>
      <p:sp>
        <p:nvSpPr>
          <p:cNvPr id="11" name="Text 9"/>
          <p:cNvSpPr/>
          <p:nvPr/>
        </p:nvSpPr>
        <p:spPr>
          <a:xfrm>
            <a:off x="512064" y="2944368"/>
            <a:ext cx="2395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 QLX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12064" y="3218688"/>
            <a:ext cx="2395728" cy="10973"/>
          </a:xfrm>
          <a:prstGeom prst="rect">
            <a:avLst/>
          </a:prstGeom>
          <a:solidFill>
            <a:srgbClr val="2A2D2D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12064" y="3310128"/>
            <a:ext cx="2395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Allocation: 100M QLX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12064" y="3547872"/>
            <a:ext cx="2395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Target: $5,000,000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30352" y="3886200"/>
            <a:ext cx="109728" cy="109728"/>
          </a:xfrm>
          <a:prstGeom prst="ellipse">
            <a:avLst/>
          </a:prstGeom>
          <a:solidFill>
            <a:srgbClr val="14F195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13232" y="3858768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Founding Investor NFT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530352" y="4105656"/>
            <a:ext cx="109728" cy="109728"/>
          </a:xfrm>
          <a:prstGeom prst="ellipse">
            <a:avLst/>
          </a:prstGeom>
          <a:solidFill>
            <a:srgbClr val="14F195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13232" y="4078224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Validator whitelist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530352" y="4325112"/>
            <a:ext cx="109728" cy="109728"/>
          </a:xfrm>
          <a:prstGeom prst="ellipse">
            <a:avLst/>
          </a:prstGeom>
          <a:solidFill>
            <a:srgbClr val="14F195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13232" y="4297680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2x governance weight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530352" y="4544568"/>
            <a:ext cx="109728" cy="109728"/>
          </a:xfrm>
          <a:prstGeom prst="ellipse">
            <a:avLst/>
          </a:prstGeom>
          <a:solidFill>
            <a:srgbClr val="14F195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13232" y="4517136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First-access staking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209544" y="1298448"/>
            <a:ext cx="2715768" cy="3547872"/>
          </a:xfrm>
          <a:prstGeom prst="rect">
            <a:avLst/>
          </a:prstGeom>
          <a:solidFill>
            <a:srgbClr val="1A1D1D"/>
          </a:solidFill>
          <a:ln w="8890">
            <a:solidFill>
              <a:srgbClr val="9945FF">
                <a:alpha val="50000"/>
              </a:srgbClr>
            </a:solidFill>
            <a:prstDash val="solid"/>
          </a:ln>
          <a:effectLst>
            <a:outerShdw blurRad="254000" dist="508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209544" y="1298448"/>
            <a:ext cx="2715768" cy="54864"/>
          </a:xfrm>
          <a:prstGeom prst="rect">
            <a:avLst/>
          </a:prstGeom>
          <a:solidFill>
            <a:srgbClr val="9945FF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374136" y="1444752"/>
            <a:ext cx="1280160" cy="256032"/>
          </a:xfrm>
          <a:prstGeom prst="roundRect">
            <a:avLst>
              <a:gd name="adj" fmla="val 17857"/>
            </a:avLst>
          </a:prstGeom>
          <a:solidFill>
            <a:srgbClr val="9945FF">
              <a:alpha val="20000"/>
            </a:srgbClr>
          </a:solidFill>
          <a:ln w="10160">
            <a:solidFill>
              <a:srgbClr val="9945F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374136" y="1444752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 2026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3374136" y="1828800"/>
            <a:ext cx="23957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Series A</a:t>
            </a:r>
            <a:endParaRPr lang="en-US" sz="1700" dirty="0"/>
          </a:p>
        </p:txBody>
      </p:sp>
      <p:sp>
        <p:nvSpPr>
          <p:cNvPr id="28" name="Text 26"/>
          <p:cNvSpPr/>
          <p:nvPr/>
        </p:nvSpPr>
        <p:spPr>
          <a:xfrm>
            <a:off x="3374136" y="2267712"/>
            <a:ext cx="239572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9945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$0.20</a:t>
            </a:r>
            <a:endParaRPr lang="en-US" sz="4200" dirty="0"/>
          </a:p>
        </p:txBody>
      </p:sp>
      <p:sp>
        <p:nvSpPr>
          <p:cNvPr id="29" name="Text 27"/>
          <p:cNvSpPr/>
          <p:nvPr/>
        </p:nvSpPr>
        <p:spPr>
          <a:xfrm>
            <a:off x="3374136" y="2944368"/>
            <a:ext cx="2395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 QLX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3374136" y="3218688"/>
            <a:ext cx="2395728" cy="10973"/>
          </a:xfrm>
          <a:prstGeom prst="rect">
            <a:avLst/>
          </a:prstGeom>
          <a:solidFill>
            <a:srgbClr val="2A2D2D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374136" y="3310128"/>
            <a:ext cx="2395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Allocation: 75M QLX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3374136" y="3547872"/>
            <a:ext cx="2395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Target: $15,000,000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3392424" y="3886200"/>
            <a:ext cx="109728" cy="109728"/>
          </a:xfrm>
          <a:prstGeom prst="ellipse">
            <a:avLst/>
          </a:prstGeom>
          <a:solidFill>
            <a:srgbClr val="9945FF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575304" y="3858768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1.5x staking APY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3392424" y="4105656"/>
            <a:ext cx="109728" cy="109728"/>
          </a:xfrm>
          <a:prstGeom prst="ellipse">
            <a:avLst/>
          </a:prstGeom>
          <a:solidFill>
            <a:srgbClr val="9945FF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575304" y="4078224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Early DApp access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3392424" y="4325112"/>
            <a:ext cx="109728" cy="109728"/>
          </a:xfrm>
          <a:prstGeom prst="ellipse">
            <a:avLst/>
          </a:prstGeom>
          <a:solidFill>
            <a:srgbClr val="9945FF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575304" y="4297680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Governance rights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3392424" y="4544568"/>
            <a:ext cx="109728" cy="109728"/>
          </a:xfrm>
          <a:prstGeom prst="ellipse">
            <a:avLst/>
          </a:prstGeom>
          <a:solidFill>
            <a:srgbClr val="9945FF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575304" y="4517136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Public Sale priority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6071616" y="1298448"/>
            <a:ext cx="2715768" cy="3547872"/>
          </a:xfrm>
          <a:prstGeom prst="rect">
            <a:avLst/>
          </a:prstGeom>
          <a:solidFill>
            <a:srgbClr val="1A1D1D"/>
          </a:solidFill>
          <a:ln w="8890">
            <a:solidFill>
              <a:srgbClr val="FBBF24">
                <a:alpha val="50000"/>
              </a:srgbClr>
            </a:solidFill>
            <a:prstDash val="solid"/>
          </a:ln>
          <a:effectLst>
            <a:outerShdw blurRad="254000" dist="508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6071616" y="1298448"/>
            <a:ext cx="2715768" cy="54864"/>
          </a:xfrm>
          <a:prstGeom prst="rect">
            <a:avLst/>
          </a:prstGeom>
          <a:solidFill>
            <a:srgbClr val="FBBF24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6236208" y="1444752"/>
            <a:ext cx="1280160" cy="256032"/>
          </a:xfrm>
          <a:prstGeom prst="roundRect">
            <a:avLst>
              <a:gd name="adj" fmla="val 17857"/>
            </a:avLst>
          </a:prstGeom>
          <a:solidFill>
            <a:srgbClr val="FBBF24">
              <a:alpha val="20000"/>
            </a:srgbClr>
          </a:solidFill>
          <a:ln w="10160">
            <a:solidFill>
              <a:srgbClr val="FBBF24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236208" y="1444752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Q4 2026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6236208" y="1828800"/>
            <a:ext cx="23957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Public Sale</a:t>
            </a:r>
            <a:endParaRPr lang="en-US" sz="1700" dirty="0"/>
          </a:p>
        </p:txBody>
      </p:sp>
      <p:sp>
        <p:nvSpPr>
          <p:cNvPr id="46" name="Text 44"/>
          <p:cNvSpPr/>
          <p:nvPr/>
        </p:nvSpPr>
        <p:spPr>
          <a:xfrm>
            <a:off x="6236208" y="2267712"/>
            <a:ext cx="239572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BBF2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$0.50</a:t>
            </a:r>
            <a:endParaRPr lang="en-US" sz="4200" dirty="0"/>
          </a:p>
        </p:txBody>
      </p:sp>
      <p:sp>
        <p:nvSpPr>
          <p:cNvPr id="47" name="Text 45"/>
          <p:cNvSpPr/>
          <p:nvPr/>
        </p:nvSpPr>
        <p:spPr>
          <a:xfrm>
            <a:off x="6236208" y="2944368"/>
            <a:ext cx="2395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 QLX</a:t>
            </a: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6236208" y="3218688"/>
            <a:ext cx="2395728" cy="10973"/>
          </a:xfrm>
          <a:prstGeom prst="rect">
            <a:avLst/>
          </a:prstGeom>
          <a:solidFill>
            <a:srgbClr val="2A2D2D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236208" y="3310128"/>
            <a:ext cx="2395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Allocation: 75M QLX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6236208" y="3547872"/>
            <a:ext cx="2395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Target: $37,500,000</a:t>
            </a:r>
            <a:endParaRPr lang="en-US" sz="1000" dirty="0"/>
          </a:p>
        </p:txBody>
      </p:sp>
      <p:sp>
        <p:nvSpPr>
          <p:cNvPr id="51" name="Shape 49"/>
          <p:cNvSpPr/>
          <p:nvPr/>
        </p:nvSpPr>
        <p:spPr>
          <a:xfrm>
            <a:off x="6254496" y="3886200"/>
            <a:ext cx="109728" cy="109728"/>
          </a:xfrm>
          <a:prstGeom prst="ellipse">
            <a:avLst/>
          </a:prstGeom>
          <a:solidFill>
            <a:srgbClr val="FBBF24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437376" y="3858768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lock-up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6254496" y="4105656"/>
            <a:ext cx="109728" cy="109728"/>
          </a:xfrm>
          <a:prstGeom prst="ellipse">
            <a:avLst/>
          </a:prstGeom>
          <a:solidFill>
            <a:srgbClr val="FBBF24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437376" y="4078224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Immediate liquidity</a:t>
            </a:r>
            <a:endParaRPr lang="en-US" sz="900" dirty="0"/>
          </a:p>
        </p:txBody>
      </p:sp>
      <p:sp>
        <p:nvSpPr>
          <p:cNvPr id="55" name="Shape 53"/>
          <p:cNvSpPr/>
          <p:nvPr/>
        </p:nvSpPr>
        <p:spPr>
          <a:xfrm>
            <a:off x="6254496" y="4325112"/>
            <a:ext cx="109728" cy="109728"/>
          </a:xfrm>
          <a:prstGeom prst="ellipse">
            <a:avLst/>
          </a:prstGeom>
          <a:solidFill>
            <a:srgbClr val="FBBF24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437376" y="4297680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Exchange listings</a:t>
            </a:r>
            <a:endParaRPr lang="en-US" sz="900" dirty="0"/>
          </a:p>
        </p:txBody>
      </p:sp>
      <p:sp>
        <p:nvSpPr>
          <p:cNvPr id="57" name="Shape 55"/>
          <p:cNvSpPr/>
          <p:nvPr/>
        </p:nvSpPr>
        <p:spPr>
          <a:xfrm>
            <a:off x="6254496" y="4544568"/>
            <a:ext cx="109728" cy="109728"/>
          </a:xfrm>
          <a:prstGeom prst="ellipse">
            <a:avLst/>
          </a:prstGeom>
          <a:solidFill>
            <a:srgbClr val="FBBF24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437376" y="4517136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Mainnet genesis unlock</a:t>
            </a:r>
            <a:endParaRPr lang="en-US" sz="900" dirty="0"/>
          </a:p>
        </p:txBody>
      </p:sp>
      <p:sp>
        <p:nvSpPr>
          <p:cNvPr id="59" name="Shape 57"/>
          <p:cNvSpPr/>
          <p:nvPr/>
        </p:nvSpPr>
        <p:spPr>
          <a:xfrm>
            <a:off x="347472" y="4846320"/>
            <a:ext cx="8449056" cy="201168"/>
          </a:xfrm>
          <a:prstGeom prst="rect">
            <a:avLst/>
          </a:prstGeom>
          <a:solidFill>
            <a:srgbClr val="9945FF">
              <a:alpha val="14000"/>
            </a:srgbClr>
          </a:solidFill>
          <a:ln w="10160">
            <a:solidFill>
              <a:srgbClr val="9945FF">
                <a:alpha val="60000"/>
              </a:srgbClr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347472" y="4846320"/>
            <a:ext cx="84490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>
                <a:solidFill>
                  <a:srgbClr val="14F195"/>
                </a:solidFill>
                <a:latin typeface="Arial"/>
                <a:ea typeface="Arial" pitchFamily="34" charset="-122"/>
                <a:cs typeface="Arial"/>
              </a:rPr>
              <a:t>QLX  ·  Seed investors enter at 20x discount  ·  Series A at 5x discount</a:t>
            </a:r>
            <a:endParaRPr lang="en-US" sz="950">
              <a:latin typeface="Arial"/>
              <a:cs typeface="Arial"/>
            </a:endParaRPr>
          </a:p>
        </p:txBody>
      </p:sp>
      <p:pic>
        <p:nvPicPr>
          <p:cNvPr id="6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184" y="4837176"/>
            <a:ext cx="219456" cy="219456"/>
          </a:xfrm>
          <a:prstGeom prst="rect">
            <a:avLst/>
          </a:prstGeom>
        </p:spPr>
      </p:pic>
      <p:sp>
        <p:nvSpPr>
          <p:cNvPr id="62" name="Text 59"/>
          <p:cNvSpPr/>
          <p:nvPr/>
        </p:nvSpPr>
        <p:spPr>
          <a:xfrm>
            <a:off x="557784" y="4837176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2E2E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Qlorix</a:t>
            </a:r>
            <a:endParaRPr lang="en-US" sz="1050" dirty="0"/>
          </a:p>
        </p:txBody>
      </p:sp>
      <p:sp>
        <p:nvSpPr>
          <p:cNvPr id="63" name="Text 60"/>
          <p:cNvSpPr/>
          <p:nvPr/>
        </p:nvSpPr>
        <p:spPr>
          <a:xfrm>
            <a:off x="8046720" y="4828032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/ 16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C0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2743200"/>
            <a:ext cx="3657600" cy="3657600"/>
          </a:xfrm>
          <a:prstGeom prst="ellipse">
            <a:avLst/>
          </a:prstGeom>
          <a:solidFill>
            <a:srgbClr val="14F195">
              <a:alpha val="8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300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EARLY INVESTORS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Benefits Beyond Price.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1155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Seed Round investors get more than the lowest price. They get founding status.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57200" y="1719072"/>
            <a:ext cx="320040" cy="320040"/>
          </a:xfrm>
          <a:prstGeom prst="ellipse">
            <a:avLst/>
          </a:prstGeom>
          <a:solidFill>
            <a:srgbClr val="14F195">
              <a:alpha val="28000"/>
            </a:srgbClr>
          </a:solidFill>
          <a:ln w="12700">
            <a:solidFill>
              <a:srgbClr val="14F19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71907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4F19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32688" y="162763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Founding Investor NFT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932688" y="192024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Permanent on-chain badge marking you as a genesis-era backer. Non-transferable proof of early belief.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" y="2340864"/>
            <a:ext cx="320040" cy="320040"/>
          </a:xfrm>
          <a:prstGeom prst="ellipse">
            <a:avLst/>
          </a:prstGeom>
          <a:solidFill>
            <a:srgbClr val="14F195">
              <a:alpha val="28000"/>
            </a:srgbClr>
          </a:solidFill>
          <a:ln w="12700">
            <a:solidFill>
              <a:srgbClr val="14F19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340864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4F19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932688" y="2249424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Validator Whitelist Priority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32688" y="2542032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Guaranteed spot in the first validator cohort. Earn block rewards from day one of mainnet.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57200" y="2962656"/>
            <a:ext cx="320040" cy="320040"/>
          </a:xfrm>
          <a:prstGeom prst="ellipse">
            <a:avLst/>
          </a:prstGeom>
          <a:solidFill>
            <a:srgbClr val="14F195">
              <a:alpha val="28000"/>
            </a:srgbClr>
          </a:solidFill>
          <a:ln w="12700">
            <a:solidFill>
              <a:srgbClr val="14F19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296265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4F19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932688" y="2871216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Private Investor Group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932688" y="3163824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channel with the core team. Governance previews, feature feedback, early roadmap access.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57200" y="3584448"/>
            <a:ext cx="320040" cy="320040"/>
          </a:xfrm>
          <a:prstGeom prst="ellipse">
            <a:avLst/>
          </a:prstGeom>
          <a:solidFill>
            <a:srgbClr val="14F195">
              <a:alpha val="28000"/>
            </a:srgbClr>
          </a:solidFill>
          <a:ln w="12700">
            <a:solidFill>
              <a:srgbClr val="14F19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358444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4F19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932688" y="349300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2x Governance Voting Weight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932688" y="3785616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Double voting power on all protocol proposals for the first 24 months post-mainnet.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57200" y="4206240"/>
            <a:ext cx="320040" cy="320040"/>
          </a:xfrm>
          <a:prstGeom prst="ellipse">
            <a:avLst/>
          </a:prstGeom>
          <a:solidFill>
            <a:srgbClr val="14F195">
              <a:alpha val="28000"/>
            </a:srgbClr>
          </a:solidFill>
          <a:ln w="12700">
            <a:solidFill>
              <a:srgbClr val="14F19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57200" y="42062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4F19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932688" y="41148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First-Access Mainnet Staking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932688" y="4407408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 your QLX before public launch. Accumulate staking rewards before the market opens.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5943600" y="1508760"/>
            <a:ext cx="2816352" cy="3337560"/>
          </a:xfrm>
          <a:prstGeom prst="rect">
            <a:avLst/>
          </a:prstGeom>
          <a:solidFill>
            <a:srgbClr val="1A1D1D"/>
          </a:solidFill>
          <a:ln w="8890">
            <a:solidFill>
              <a:srgbClr val="14F195">
                <a:alpha val="45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6080760" y="1645920"/>
            <a:ext cx="254203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14F19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VESTING SCHEDULE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080760" y="1920240"/>
            <a:ext cx="254203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Seed Round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6080760" y="2487168"/>
            <a:ext cx="182880" cy="182880"/>
          </a:xfrm>
          <a:prstGeom prst="ellipse">
            <a:avLst/>
          </a:prstGeom>
          <a:solidFill>
            <a:srgbClr val="6B7280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163056" y="2670048"/>
            <a:ext cx="18288" cy="384048"/>
          </a:xfrm>
          <a:prstGeom prst="rect">
            <a:avLst/>
          </a:prstGeom>
          <a:solidFill>
            <a:srgbClr val="2A2D2D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382512" y="2450592"/>
            <a:ext cx="21945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0 to 6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6382512" y="267919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Cliff period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Tokens fully locked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6080760" y="3035808"/>
            <a:ext cx="182880" cy="182880"/>
          </a:xfrm>
          <a:prstGeom prst="ellipse">
            <a:avLst/>
          </a:prstGeom>
          <a:solidFill>
            <a:srgbClr val="14F195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6163056" y="3218688"/>
            <a:ext cx="18288" cy="384048"/>
          </a:xfrm>
          <a:prstGeom prst="rect">
            <a:avLst/>
          </a:prstGeom>
          <a:solidFill>
            <a:srgbClr val="2A2D2D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382512" y="2999232"/>
            <a:ext cx="21945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7</a:t>
            </a:r>
            <a:endParaRPr lang="en-US" sz="1050" dirty="0"/>
          </a:p>
        </p:txBody>
      </p:sp>
      <p:sp>
        <p:nvSpPr>
          <p:cNvPr id="36" name="Text 34"/>
          <p:cNvSpPr/>
          <p:nvPr/>
        </p:nvSpPr>
        <p:spPr>
          <a:xfrm>
            <a:off x="6382512" y="322783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First unlock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Vesting begins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6080760" y="3584448"/>
            <a:ext cx="182880" cy="182880"/>
          </a:xfrm>
          <a:prstGeom prst="ellipse">
            <a:avLst/>
          </a:prstGeom>
          <a:solidFill>
            <a:srgbClr val="9945FF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163056" y="3767328"/>
            <a:ext cx="18288" cy="384048"/>
          </a:xfrm>
          <a:prstGeom prst="rect">
            <a:avLst/>
          </a:prstGeom>
          <a:solidFill>
            <a:srgbClr val="2A2D2D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382512" y="3547872"/>
            <a:ext cx="21945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7 to 30</a:t>
            </a:r>
            <a:endParaRPr lang="en-US" sz="1050" dirty="0"/>
          </a:p>
        </p:txBody>
      </p:sp>
      <p:sp>
        <p:nvSpPr>
          <p:cNvPr id="40" name="Text 38"/>
          <p:cNvSpPr/>
          <p:nvPr/>
        </p:nvSpPr>
        <p:spPr>
          <a:xfrm>
            <a:off x="6382512" y="377647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Linear monthly unlock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6080760" y="4133088"/>
            <a:ext cx="182880" cy="182880"/>
          </a:xfrm>
          <a:prstGeom prst="ellipse">
            <a:avLst/>
          </a:prstGeom>
          <a:solidFill>
            <a:srgbClr val="14F195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382512" y="4096512"/>
            <a:ext cx="21945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30</a:t>
            </a:r>
            <a:endParaRPr lang="en-US" sz="1050" dirty="0"/>
          </a:p>
        </p:txBody>
      </p:sp>
      <p:sp>
        <p:nvSpPr>
          <p:cNvPr id="43" name="Text 41"/>
          <p:cNvSpPr/>
          <p:nvPr/>
        </p:nvSpPr>
        <p:spPr>
          <a:xfrm>
            <a:off x="6382512" y="4325112"/>
            <a:ext cx="21945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Fully vested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 available</a:t>
            </a:r>
            <a:endParaRPr lang="en-US" sz="900" dirty="0"/>
          </a:p>
        </p:txBody>
      </p:sp>
      <p:pic>
        <p:nvPicPr>
          <p:cNvPr id="4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608" y="4745736"/>
            <a:ext cx="219456" cy="219456"/>
          </a:xfrm>
          <a:prstGeom prst="rect">
            <a:avLst/>
          </a:prstGeom>
        </p:spPr>
      </p:pic>
      <p:sp>
        <p:nvSpPr>
          <p:cNvPr id="45" name="Text 42"/>
          <p:cNvSpPr/>
          <p:nvPr/>
        </p:nvSpPr>
        <p:spPr>
          <a:xfrm>
            <a:off x="566928" y="4754880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2E2E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Qlorix</a:t>
            </a:r>
            <a:endParaRPr lang="en-US" sz="1050" dirty="0"/>
          </a:p>
        </p:txBody>
      </p:sp>
      <p:sp>
        <p:nvSpPr>
          <p:cNvPr id="46" name="Text 43"/>
          <p:cNvSpPr/>
          <p:nvPr/>
        </p:nvSpPr>
        <p:spPr>
          <a:xfrm>
            <a:off x="8046720" y="4828032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/ 16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C0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0"/>
            <a:ext cx="4572000" cy="4572000"/>
          </a:xfrm>
          <a:prstGeom prst="ellipse">
            <a:avLst/>
          </a:prstGeom>
          <a:solidFill>
            <a:srgbClr val="14F195">
              <a:alpha val="9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300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OF FUNDS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Every Dollar Has a Job.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38912" y="1261872"/>
            <a:ext cx="4133088" cy="3639312"/>
          </a:xfrm>
          <a:prstGeom prst="rect">
            <a:avLst/>
          </a:prstGeom>
          <a:solidFill>
            <a:srgbClr val="1A1D1D"/>
          </a:solidFill>
          <a:ln w="8890">
            <a:solidFill>
              <a:srgbClr val="14F195">
                <a:alpha val="55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38912" y="1261872"/>
            <a:ext cx="4133088" cy="54864"/>
          </a:xfrm>
          <a:prstGeom prst="rect">
            <a:avLst/>
          </a:prstGeom>
          <a:solidFill>
            <a:srgbClr val="14F195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417320"/>
            <a:ext cx="38221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Seed Round  ·  $5M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94360" y="1901952"/>
            <a:ext cx="1499616" cy="256032"/>
          </a:xfrm>
          <a:prstGeom prst="rect">
            <a:avLst/>
          </a:prstGeom>
          <a:solidFill>
            <a:srgbClr val="9945FF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112264" y="1901952"/>
            <a:ext cx="1499616" cy="256032"/>
          </a:xfrm>
          <a:prstGeom prst="rect">
            <a:avLst/>
          </a:prstGeom>
          <a:solidFill>
            <a:srgbClr val="14F195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630168" y="1901952"/>
            <a:ext cx="361188" cy="256032"/>
          </a:xfrm>
          <a:prstGeom prst="rect">
            <a:avLst/>
          </a:prstGeom>
          <a:solidFill>
            <a:srgbClr val="FBBF24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009644" y="1901952"/>
            <a:ext cx="361188" cy="256032"/>
          </a:xfrm>
          <a:prstGeom prst="rect">
            <a:avLst/>
          </a:prstGeom>
          <a:solidFill>
            <a:srgbClr val="60A5FA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21792" y="2322576"/>
            <a:ext cx="201168" cy="182880"/>
          </a:xfrm>
          <a:prstGeom prst="rect">
            <a:avLst/>
          </a:prstGeom>
          <a:solidFill>
            <a:srgbClr val="9945FF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32688" y="2267712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Protocol Development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3246120" y="2267712"/>
            <a:ext cx="868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b="1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  ($2.0M)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621792" y="2944368"/>
            <a:ext cx="201168" cy="182880"/>
          </a:xfrm>
          <a:prstGeom prst="rect">
            <a:avLst/>
          </a:prstGeom>
          <a:solidFill>
            <a:srgbClr val="14F195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32688" y="2889504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AMM Liquidity Pool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3246120" y="2889504"/>
            <a:ext cx="868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b="1" dirty="0">
                <a:solidFill>
                  <a:srgbClr val="14F19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  ($2.0M)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621792" y="3566160"/>
            <a:ext cx="201168" cy="182880"/>
          </a:xfrm>
          <a:prstGeom prst="rect">
            <a:avLst/>
          </a:prstGeom>
          <a:solidFill>
            <a:srgbClr val="FBBF24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32688" y="3511296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&amp; Growth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3246120" y="3511296"/>
            <a:ext cx="868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  ($0.5M)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621792" y="4187952"/>
            <a:ext cx="201168" cy="182880"/>
          </a:xfrm>
          <a:prstGeom prst="rect">
            <a:avLst/>
          </a:prstGeom>
          <a:solidFill>
            <a:srgbClr val="60A5FA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32688" y="4133088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Reserve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3246120" y="4133088"/>
            <a:ext cx="868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b="1" dirty="0">
                <a:solidFill>
                  <a:srgbClr val="60A5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  ($0.5M)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736592" y="1261872"/>
            <a:ext cx="4041648" cy="3639312"/>
          </a:xfrm>
          <a:prstGeom prst="rect">
            <a:avLst/>
          </a:prstGeom>
          <a:solidFill>
            <a:srgbClr val="1A1D1D"/>
          </a:solidFill>
          <a:ln w="8890">
            <a:solidFill>
              <a:srgbClr val="9945FF">
                <a:alpha val="55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736592" y="1261872"/>
            <a:ext cx="4041648" cy="54864"/>
          </a:xfrm>
          <a:prstGeom prst="rect">
            <a:avLst/>
          </a:prstGeom>
          <a:solidFill>
            <a:srgbClr val="9945FF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92040" y="1417320"/>
            <a:ext cx="373075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Series A  ·  $15M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4892040" y="1901952"/>
            <a:ext cx="1287475" cy="256032"/>
          </a:xfrm>
          <a:prstGeom prst="rect">
            <a:avLst/>
          </a:prstGeom>
          <a:solidFill>
            <a:srgbClr val="14F195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197803" y="1901952"/>
            <a:ext cx="1474013" cy="256032"/>
          </a:xfrm>
          <a:prstGeom prst="rect">
            <a:avLst/>
          </a:prstGeom>
          <a:solidFill>
            <a:srgbClr val="9945FF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690104" y="1901952"/>
            <a:ext cx="541325" cy="256032"/>
          </a:xfrm>
          <a:prstGeom prst="rect">
            <a:avLst/>
          </a:prstGeom>
          <a:solidFill>
            <a:srgbClr val="FBBF24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249717" y="1901952"/>
            <a:ext cx="354787" cy="256032"/>
          </a:xfrm>
          <a:prstGeom prst="rect">
            <a:avLst/>
          </a:prstGeom>
          <a:solidFill>
            <a:srgbClr val="60A5FA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919472" y="2322576"/>
            <a:ext cx="201168" cy="182880"/>
          </a:xfrm>
          <a:prstGeom prst="rect">
            <a:avLst/>
          </a:prstGeom>
          <a:solidFill>
            <a:srgbClr val="14F195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230368" y="2267712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Ecosystem &amp; Grants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7571232" y="2267712"/>
            <a:ext cx="1051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b="1" dirty="0">
                <a:solidFill>
                  <a:srgbClr val="14F19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35%  ($5.3M)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919472" y="2944368"/>
            <a:ext cx="201168" cy="182880"/>
          </a:xfrm>
          <a:prstGeom prst="rect">
            <a:avLst/>
          </a:prstGeom>
          <a:solidFill>
            <a:srgbClr val="9945FF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230368" y="2889504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DEX Liquidity</a:t>
            </a:r>
            <a:endParaRPr lang="en-US" sz="1150" dirty="0"/>
          </a:p>
        </p:txBody>
      </p:sp>
      <p:sp>
        <p:nvSpPr>
          <p:cNvPr id="36" name="Text 34"/>
          <p:cNvSpPr/>
          <p:nvPr/>
        </p:nvSpPr>
        <p:spPr>
          <a:xfrm>
            <a:off x="7571232" y="2889504"/>
            <a:ext cx="1051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b="1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  ($6.0M)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4919472" y="3566160"/>
            <a:ext cx="201168" cy="182880"/>
          </a:xfrm>
          <a:prstGeom prst="rect">
            <a:avLst/>
          </a:prstGeom>
          <a:solidFill>
            <a:srgbClr val="FBBF24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230368" y="3511296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Exchange Listings</a:t>
            </a:r>
            <a:endParaRPr lang="en-US" sz="1150" dirty="0"/>
          </a:p>
        </p:txBody>
      </p:sp>
      <p:sp>
        <p:nvSpPr>
          <p:cNvPr id="39" name="Text 37"/>
          <p:cNvSpPr/>
          <p:nvPr/>
        </p:nvSpPr>
        <p:spPr>
          <a:xfrm>
            <a:off x="7571232" y="3511296"/>
            <a:ext cx="1051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  ($2.3M)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4919472" y="4187952"/>
            <a:ext cx="201168" cy="182880"/>
          </a:xfrm>
          <a:prstGeom prst="rect">
            <a:avLst/>
          </a:prstGeom>
          <a:solidFill>
            <a:srgbClr val="60A5FA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230368" y="4133088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</a:t>
            </a:r>
            <a:endParaRPr lang="en-US" sz="1150" dirty="0"/>
          </a:p>
        </p:txBody>
      </p:sp>
      <p:sp>
        <p:nvSpPr>
          <p:cNvPr id="42" name="Text 40"/>
          <p:cNvSpPr/>
          <p:nvPr/>
        </p:nvSpPr>
        <p:spPr>
          <a:xfrm>
            <a:off x="7571232" y="4133088"/>
            <a:ext cx="1051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50" b="1" dirty="0">
                <a:solidFill>
                  <a:srgbClr val="60A5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  ($1.5M)</a:t>
            </a:r>
            <a:endParaRPr lang="en-US" sz="1050" dirty="0"/>
          </a:p>
        </p:txBody>
      </p:sp>
      <p:pic>
        <p:nvPicPr>
          <p:cNvPr id="4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608" y="4745736"/>
            <a:ext cx="219456" cy="219456"/>
          </a:xfrm>
          <a:prstGeom prst="rect">
            <a:avLst/>
          </a:prstGeom>
        </p:spPr>
      </p:pic>
      <p:sp>
        <p:nvSpPr>
          <p:cNvPr id="44" name="Text 41"/>
          <p:cNvSpPr/>
          <p:nvPr/>
        </p:nvSpPr>
        <p:spPr>
          <a:xfrm>
            <a:off x="566928" y="4754880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2E2E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Qlorix</a:t>
            </a:r>
            <a:endParaRPr lang="en-US" sz="1050" dirty="0"/>
          </a:p>
        </p:txBody>
      </p:sp>
      <p:sp>
        <p:nvSpPr>
          <p:cNvPr id="45" name="Text 42"/>
          <p:cNvSpPr/>
          <p:nvPr/>
        </p:nvSpPr>
        <p:spPr>
          <a:xfrm>
            <a:off x="8046720" y="4828032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 / 16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C0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3657600"/>
            <a:ext cx="3657600" cy="3657600"/>
          </a:xfrm>
          <a:prstGeom prst="ellipse">
            <a:avLst/>
          </a:prstGeom>
          <a:solidFill>
            <a:srgbClr val="9945FF">
              <a:alpha val="9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300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ROADMAP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Path to Mainnet.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731520" y="2697480"/>
            <a:ext cx="7680960" cy="45720"/>
          </a:xfrm>
          <a:prstGeom prst="rect">
            <a:avLst/>
          </a:prstGeom>
          <a:solidFill>
            <a:srgbClr val="2A2D2D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399032" y="2569464"/>
            <a:ext cx="301752" cy="301752"/>
          </a:xfrm>
          <a:prstGeom prst="ellipse">
            <a:avLst/>
          </a:prstGeom>
          <a:solidFill>
            <a:srgbClr val="14F195"/>
          </a:solidFill>
          <a:ln w="25400">
            <a:solidFill>
              <a:srgbClr val="0C0F0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13232" y="1170432"/>
            <a:ext cx="1993392" cy="1261872"/>
          </a:xfrm>
          <a:prstGeom prst="rect">
            <a:avLst/>
          </a:prstGeom>
          <a:solidFill>
            <a:srgbClr val="1A1D1D"/>
          </a:solidFill>
          <a:ln w="8890">
            <a:solidFill>
              <a:srgbClr val="14F195">
                <a:alpha val="50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713232" y="2386584"/>
            <a:ext cx="1993392" cy="45720"/>
          </a:xfrm>
          <a:prstGeom prst="rect">
            <a:avLst/>
          </a:prstGeom>
          <a:solidFill>
            <a:srgbClr val="14F195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41248" y="1243584"/>
            <a:ext cx="1737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150" dirty="0">
                <a:solidFill>
                  <a:srgbClr val="14F19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Q2 2026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841248" y="14630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Seed Round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841248" y="1764792"/>
            <a:ext cx="17373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$5M raised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841248" y="1906524"/>
            <a:ext cx="17373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100M QLX allocated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841248" y="2048256"/>
            <a:ext cx="17373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Smart contracts live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841248" y="2189988"/>
            <a:ext cx="17373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Community launch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1536192" y="2432304"/>
            <a:ext cx="18288" cy="137160"/>
          </a:xfrm>
          <a:prstGeom prst="rect">
            <a:avLst/>
          </a:prstGeom>
          <a:solidFill>
            <a:srgbClr val="14F195">
              <a:alpha val="4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538728" y="2569464"/>
            <a:ext cx="301752" cy="301752"/>
          </a:xfrm>
          <a:prstGeom prst="ellipse">
            <a:avLst/>
          </a:prstGeom>
          <a:solidFill>
            <a:srgbClr val="9945FF"/>
          </a:solidFill>
          <a:ln w="25400">
            <a:solidFill>
              <a:srgbClr val="0C0F0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852928" y="3090672"/>
            <a:ext cx="1993392" cy="1261872"/>
          </a:xfrm>
          <a:prstGeom prst="rect">
            <a:avLst/>
          </a:prstGeom>
          <a:solidFill>
            <a:srgbClr val="1A1D1D"/>
          </a:solidFill>
          <a:ln w="8890">
            <a:solidFill>
              <a:srgbClr val="9945FF">
                <a:alpha val="50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2852928" y="3090672"/>
            <a:ext cx="1993392" cy="45720"/>
          </a:xfrm>
          <a:prstGeom prst="rect">
            <a:avLst/>
          </a:prstGeom>
          <a:solidFill>
            <a:srgbClr val="9945FF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980944" y="3200400"/>
            <a:ext cx="1737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150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Q3 2026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2980944" y="3419856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Series A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2980944" y="3730752"/>
            <a:ext cx="17373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$15M raised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2980944" y="3872484"/>
            <a:ext cx="17373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Validator onboarding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2980944" y="4014216"/>
            <a:ext cx="17373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Bridge beta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2980944" y="4155948"/>
            <a:ext cx="17373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SDK v1 launch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3675888" y="2871216"/>
            <a:ext cx="18288" cy="219456"/>
          </a:xfrm>
          <a:prstGeom prst="rect">
            <a:avLst/>
          </a:prstGeom>
          <a:solidFill>
            <a:srgbClr val="9945FF">
              <a:alpha val="4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687568" y="2569464"/>
            <a:ext cx="301752" cy="301752"/>
          </a:xfrm>
          <a:prstGeom prst="ellipse">
            <a:avLst/>
          </a:prstGeom>
          <a:solidFill>
            <a:srgbClr val="FBBF24"/>
          </a:solidFill>
          <a:ln w="25400">
            <a:solidFill>
              <a:srgbClr val="0C0F0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5001768" y="1170432"/>
            <a:ext cx="1993392" cy="1261872"/>
          </a:xfrm>
          <a:prstGeom prst="rect">
            <a:avLst/>
          </a:prstGeom>
          <a:solidFill>
            <a:srgbClr val="1A1D1D"/>
          </a:solidFill>
          <a:ln w="8890">
            <a:solidFill>
              <a:srgbClr val="FBBF24">
                <a:alpha val="50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5001768" y="2386584"/>
            <a:ext cx="1993392" cy="45720"/>
          </a:xfrm>
          <a:prstGeom prst="rect">
            <a:avLst/>
          </a:prstGeom>
          <a:solidFill>
            <a:srgbClr val="FBBF24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129784" y="1243584"/>
            <a:ext cx="1737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150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Q4 2026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5129784" y="1463040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Public Sale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5129784" y="1764792"/>
            <a:ext cx="17373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$37.5M raised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5129784" y="1906524"/>
            <a:ext cx="17373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75M QLX distributed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5129784" y="2048256"/>
            <a:ext cx="17373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Exchange listings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5129784" y="2189988"/>
            <a:ext cx="17373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Governance live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5824728" y="2432304"/>
            <a:ext cx="18288" cy="137160"/>
          </a:xfrm>
          <a:prstGeom prst="rect">
            <a:avLst/>
          </a:prstGeom>
          <a:solidFill>
            <a:srgbClr val="FBBF24">
              <a:alpha val="4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7836408" y="2569464"/>
            <a:ext cx="301752" cy="301752"/>
          </a:xfrm>
          <a:prstGeom prst="ellipse">
            <a:avLst/>
          </a:prstGeom>
          <a:solidFill>
            <a:srgbClr val="60A5FA"/>
          </a:solidFill>
          <a:ln w="25400">
            <a:solidFill>
              <a:srgbClr val="0C0F0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7150608" y="3090672"/>
            <a:ext cx="1993392" cy="1261872"/>
          </a:xfrm>
          <a:prstGeom prst="rect">
            <a:avLst/>
          </a:prstGeom>
          <a:solidFill>
            <a:srgbClr val="1A1D1D"/>
          </a:solidFill>
          <a:ln w="8890">
            <a:solidFill>
              <a:srgbClr val="60A5FA">
                <a:alpha val="50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150608" y="3090672"/>
            <a:ext cx="1993392" cy="45720"/>
          </a:xfrm>
          <a:prstGeom prst="rect">
            <a:avLst/>
          </a:prstGeom>
          <a:solidFill>
            <a:srgbClr val="60A5FA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278624" y="3200400"/>
            <a:ext cx="1737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150" dirty="0">
                <a:solidFill>
                  <a:srgbClr val="60A5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Q4 2027</a:t>
            </a:r>
            <a:endParaRPr lang="en-US" sz="850" dirty="0"/>
          </a:p>
        </p:txBody>
      </p:sp>
      <p:sp>
        <p:nvSpPr>
          <p:cNvPr id="40" name="Text 38"/>
          <p:cNvSpPr/>
          <p:nvPr/>
        </p:nvSpPr>
        <p:spPr>
          <a:xfrm>
            <a:off x="7278624" y="3419856"/>
            <a:ext cx="17373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Mainnet Launch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7278624" y="3730752"/>
            <a:ext cx="17373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$1.00/QLX launch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7278624" y="3872484"/>
            <a:ext cx="17373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$10M AMM liquidity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7278624" y="4014216"/>
            <a:ext cx="17373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Full DeFi stack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7278624" y="4155948"/>
            <a:ext cx="17373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Ecosystem grants open</a:t>
            </a:r>
            <a:endParaRPr lang="en-US" sz="800" dirty="0"/>
          </a:p>
        </p:txBody>
      </p:sp>
      <p:sp>
        <p:nvSpPr>
          <p:cNvPr id="45" name="Shape 43"/>
          <p:cNvSpPr/>
          <p:nvPr/>
        </p:nvSpPr>
        <p:spPr>
          <a:xfrm>
            <a:off x="7973568" y="2871216"/>
            <a:ext cx="18288" cy="219456"/>
          </a:xfrm>
          <a:prstGeom prst="rect">
            <a:avLst/>
          </a:prstGeom>
          <a:solidFill>
            <a:srgbClr val="60A5FA">
              <a:alpha val="45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pic>
        <p:nvPicPr>
          <p:cNvPr id="4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608" y="4745736"/>
            <a:ext cx="219456" cy="219456"/>
          </a:xfrm>
          <a:prstGeom prst="rect">
            <a:avLst/>
          </a:prstGeom>
        </p:spPr>
      </p:pic>
      <p:sp>
        <p:nvSpPr>
          <p:cNvPr id="47" name="Text 44"/>
          <p:cNvSpPr/>
          <p:nvPr/>
        </p:nvSpPr>
        <p:spPr>
          <a:xfrm>
            <a:off x="566928" y="4754880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2E2E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Qlorix</a:t>
            </a:r>
            <a:endParaRPr lang="en-US" sz="1050" dirty="0"/>
          </a:p>
        </p:txBody>
      </p:sp>
      <p:sp>
        <p:nvSpPr>
          <p:cNvPr id="48" name="Text 45"/>
          <p:cNvSpPr/>
          <p:nvPr/>
        </p:nvSpPr>
        <p:spPr>
          <a:xfrm>
            <a:off x="8046720" y="4828032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/ 16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C0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914400"/>
            <a:ext cx="4572000" cy="4572000"/>
          </a:xfrm>
          <a:prstGeom prst="ellipse">
            <a:avLst/>
          </a:prstGeom>
          <a:solidFill>
            <a:srgbClr val="9945FF">
              <a:alpha val="1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300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NOW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Window Is Open. Not Forever.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444752"/>
            <a:ext cx="8229600" cy="914400"/>
          </a:xfrm>
          <a:prstGeom prst="rect">
            <a:avLst/>
          </a:prstGeom>
          <a:solidFill>
            <a:srgbClr val="1A1D1D"/>
          </a:solidFill>
          <a:ln w="8890">
            <a:solidFill>
              <a:srgbClr val="F87171">
                <a:alpha val="45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444752"/>
            <a:ext cx="64008" cy="914400"/>
          </a:xfrm>
          <a:prstGeom prst="rect">
            <a:avLst/>
          </a:prstGeom>
          <a:solidFill>
            <a:srgbClr val="F87171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554480"/>
            <a:ext cx="59436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8717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1325880" y="1536192"/>
            <a:ext cx="7223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NIST Deprecated ECDSA (2024)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325880" y="1883664"/>
            <a:ext cx="7223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FIPS 204 published August 2024. US federal systems must comply by 2030. Financial institutions are already spending on migration. The starting gun has fired.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57200" y="2523744"/>
            <a:ext cx="8229600" cy="914400"/>
          </a:xfrm>
          <a:prstGeom prst="rect">
            <a:avLst/>
          </a:prstGeom>
          <a:solidFill>
            <a:srgbClr val="1A1D1D"/>
          </a:solidFill>
          <a:ln w="8890">
            <a:solidFill>
              <a:srgbClr val="FBBF24">
                <a:alpha val="45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7200" y="2523744"/>
            <a:ext cx="64008" cy="914400"/>
          </a:xfrm>
          <a:prstGeom prst="rect">
            <a:avLst/>
          </a:prstGeom>
          <a:solidFill>
            <a:srgbClr val="FBBF24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2633472"/>
            <a:ext cx="59436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BBF2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1325880" y="2615184"/>
            <a:ext cx="7223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IBM Quantum Roadmap: 5 to 15 Years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325880" y="2962656"/>
            <a:ext cx="7223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IBM Condor (1,121 qubits, 2023) places cryptographically-relevant quantum computers within one business cycle. Shor's algorithm becomes practical. Every ECDSA key is at risk.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57200" y="3602736"/>
            <a:ext cx="8229600" cy="914400"/>
          </a:xfrm>
          <a:prstGeom prst="rect">
            <a:avLst/>
          </a:prstGeom>
          <a:solidFill>
            <a:srgbClr val="1A1D1D"/>
          </a:solidFill>
          <a:ln w="8890">
            <a:solidFill>
              <a:srgbClr val="14F195">
                <a:alpha val="45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57200" y="3602736"/>
            <a:ext cx="64008" cy="914400"/>
          </a:xfrm>
          <a:prstGeom prst="rect">
            <a:avLst/>
          </a:prstGeom>
          <a:solidFill>
            <a:srgbClr val="14F195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94360" y="3712464"/>
            <a:ext cx="59436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4F19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1325880" y="3694176"/>
            <a:ext cx="72237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No Other Quantum-Safe High-Perf L1 Exists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325880" y="4041648"/>
            <a:ext cx="72237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existing high-performance blockchain offers Dilithium3 from genesis. Ethereum estimates a multi-year migration. Solana faces the same challenge. Qlorix is the only solution today.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57200" y="4681728"/>
            <a:ext cx="8229600" cy="256032"/>
          </a:xfrm>
          <a:prstGeom prst="rect">
            <a:avLst/>
          </a:prstGeom>
          <a:solidFill>
            <a:srgbClr val="9945FF">
              <a:alpha val="16000"/>
            </a:srgbClr>
          </a:solidFill>
          <a:ln w="10160">
            <a:solidFill>
              <a:srgbClr val="9945FF">
                <a:alpha val="6000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468172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i="1" dirty="0">
                <a:solidFill>
                  <a:srgbClr val="14F19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chains that survive the quantum era will be worth 1000x those that don't. Qlorix is already built.</a:t>
            </a:r>
            <a:endParaRPr lang="en-US" sz="1050" dirty="0"/>
          </a:p>
        </p:txBody>
      </p:sp>
      <p:pic>
        <p:nvPicPr>
          <p:cNvPr id="2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608" y="4745736"/>
            <a:ext cx="219456" cy="219456"/>
          </a:xfrm>
          <a:prstGeom prst="rect">
            <a:avLst/>
          </a:prstGeom>
        </p:spPr>
      </p:pic>
      <p:sp>
        <p:nvSpPr>
          <p:cNvPr id="23" name="Text 20"/>
          <p:cNvSpPr/>
          <p:nvPr/>
        </p:nvSpPr>
        <p:spPr>
          <a:xfrm>
            <a:off x="566928" y="4754880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2E2E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Qlorix</a:t>
            </a:r>
            <a:endParaRPr lang="en-US" sz="1050" dirty="0"/>
          </a:p>
        </p:txBody>
      </p:sp>
      <p:sp>
        <p:nvSpPr>
          <p:cNvPr id="24" name="Text 21"/>
          <p:cNvSpPr/>
          <p:nvPr/>
        </p:nvSpPr>
        <p:spPr>
          <a:xfrm>
            <a:off x="8046720" y="4828032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/ 16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C0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914400"/>
            <a:ext cx="6400800" cy="6400800"/>
          </a:xfrm>
          <a:prstGeom prst="ellipse">
            <a:avLst/>
          </a:prstGeom>
          <a:solidFill>
            <a:srgbClr val="9945FF">
              <a:alpha val="14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0" y="2743200"/>
            <a:ext cx="4572000" cy="4572000"/>
          </a:xfrm>
          <a:prstGeom prst="ellipse">
            <a:avLst/>
          </a:prstGeom>
          <a:solidFill>
            <a:srgbClr val="14F195">
              <a:alpha val="8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0520" y="347472"/>
            <a:ext cx="822960" cy="8229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914400" y="1325880"/>
            <a:ext cx="7315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Invest in the</a:t>
            </a:r>
            <a:endParaRPr lang="en-US" sz="4000" dirty="0"/>
          </a:p>
        </p:txBody>
      </p:sp>
      <p:sp>
        <p:nvSpPr>
          <p:cNvPr id="6" name="Text 3"/>
          <p:cNvSpPr/>
          <p:nvPr/>
        </p:nvSpPr>
        <p:spPr>
          <a:xfrm>
            <a:off x="914400" y="1920240"/>
            <a:ext cx="73152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600" b="1" dirty="0">
                <a:solidFill>
                  <a:srgbClr val="9945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Quantum Era.</a:t>
            </a:r>
            <a:endParaRPr lang="en-US" sz="5600" dirty="0"/>
          </a:p>
        </p:txBody>
      </p:sp>
      <p:sp>
        <p:nvSpPr>
          <p:cNvPr id="7" name="Text 4"/>
          <p:cNvSpPr/>
          <p:nvPr/>
        </p:nvSpPr>
        <p:spPr>
          <a:xfrm>
            <a:off x="914400" y="2743200"/>
            <a:ext cx="7315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500">
                <a:solidFill>
                  <a:srgbClr val="E2E2E2"/>
                </a:solidFill>
                <a:latin typeface="Arial"/>
                <a:ea typeface="Arial" pitchFamily="34" charset="-122"/>
                <a:cs typeface="Arial"/>
              </a:rPr>
              <a:t>Seed Round is live for QLX. Early investor benefits.</a:t>
            </a:r>
            <a:endParaRPr lang="en-US" sz="1500">
              <a:latin typeface="Arial"/>
              <a:cs typeface="Arial"/>
            </a:endParaRPr>
          </a:p>
        </p:txBody>
      </p:sp>
      <p:sp>
        <p:nvSpPr>
          <p:cNvPr id="8" name="Shape 5"/>
          <p:cNvSpPr/>
          <p:nvPr/>
        </p:nvSpPr>
        <p:spPr>
          <a:xfrm>
            <a:off x="3063240" y="3246120"/>
            <a:ext cx="3017520" cy="530352"/>
          </a:xfrm>
          <a:prstGeom prst="roundRect">
            <a:avLst>
              <a:gd name="adj" fmla="val 13793"/>
            </a:avLst>
          </a:prstGeom>
          <a:solidFill>
            <a:srgbClr val="9945FF"/>
          </a:solidFill>
          <a:ln w="12700">
            <a:solidFill>
              <a:srgbClr val="000000">
                <a:alpha val="0"/>
              </a:srgbClr>
            </a:solidFill>
            <a:prstDash val="solid"/>
          </a:ln>
          <a:effectLst>
            <a:outerShdw blurRad="355600" dist="63500" dir="8100000" algn="bl" rotWithShape="0">
              <a:srgbClr val="9945FF">
                <a:alpha val="55000"/>
              </a:srgbClr>
            </a:outerShdw>
          </a:effectLst>
        </p:spPr>
      </p:sp>
      <p:sp>
        <p:nvSpPr>
          <p:cNvPr id="9" name="Text 6"/>
          <p:cNvSpPr/>
          <p:nvPr/>
        </p:nvSpPr>
        <p:spPr>
          <a:xfrm>
            <a:off x="3063240" y="3246120"/>
            <a:ext cx="30175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qlorix.com/fundraising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731520" y="402336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kern="0" spc="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WEBSITE</a:t>
            </a:r>
            <a:endParaRPr lang="en-US" sz="750" dirty="0"/>
          </a:p>
        </p:txBody>
      </p:sp>
      <p:sp>
        <p:nvSpPr>
          <p:cNvPr id="11" name="Text 8"/>
          <p:cNvSpPr/>
          <p:nvPr/>
        </p:nvSpPr>
        <p:spPr>
          <a:xfrm>
            <a:off x="731520" y="423367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qlorix.com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2651760" y="402336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kern="0" spc="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TWITTER</a:t>
            </a:r>
            <a:endParaRPr lang="en-US" sz="750" dirty="0"/>
          </a:p>
        </p:txBody>
      </p:sp>
      <p:sp>
        <p:nvSpPr>
          <p:cNvPr id="13" name="Text 10"/>
          <p:cNvSpPr/>
          <p:nvPr/>
        </p:nvSpPr>
        <p:spPr>
          <a:xfrm>
            <a:off x="2651760" y="423367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@qlorix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4572000" y="402336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kern="0" spc="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DISCORD</a:t>
            </a:r>
            <a:endParaRPr lang="en-US" sz="750" dirty="0"/>
          </a:p>
        </p:txBody>
      </p:sp>
      <p:sp>
        <p:nvSpPr>
          <p:cNvPr id="15" name="Text 12"/>
          <p:cNvSpPr/>
          <p:nvPr/>
        </p:nvSpPr>
        <p:spPr>
          <a:xfrm>
            <a:off x="4572000" y="423367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discord.com/invite/xYXe5QAycu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6492240" y="402336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750" b="1" kern="0" spc="200" dirty="0">
              <a:solidFill>
                <a:srgbClr val="6B7280"/>
              </a:solidFill>
              <a:latin typeface="Arial"/>
              <a:cs typeface="Arial"/>
            </a:endParaRPr>
          </a:p>
        </p:txBody>
      </p:sp>
      <p:sp>
        <p:nvSpPr>
          <p:cNvPr id="17" name="Text 14"/>
          <p:cNvSpPr/>
          <p:nvPr/>
        </p:nvSpPr>
        <p:spPr>
          <a:xfrm>
            <a:off x="6492240" y="423367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b="1" dirty="0">
              <a:solidFill>
                <a:srgbClr val="9945FF"/>
              </a:solidFill>
              <a:latin typeface="Arial"/>
              <a:cs typeface="Arial"/>
            </a:endParaRPr>
          </a:p>
        </p:txBody>
      </p:sp>
      <p:sp>
        <p:nvSpPr>
          <p:cNvPr id="18" name="Text 15"/>
          <p:cNvSpPr/>
          <p:nvPr/>
        </p:nvSpPr>
        <p:spPr>
          <a:xfrm>
            <a:off x="914400" y="4754880"/>
            <a:ext cx="7315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Qlorix  ·  Quantum-Resistant Layer-1  ·  CRYSTALS-Dilithium3  ·  NIST FIPS 204  ·  Q2 2026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C0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-457200"/>
            <a:ext cx="4572000" cy="4572000"/>
          </a:xfrm>
          <a:prstGeom prst="ellipse">
            <a:avLst/>
          </a:prstGeom>
          <a:solidFill>
            <a:srgbClr val="F87171">
              <a:alpha val="8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300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Every blockchain you own today</a:t>
            </a:r>
            <a:endParaRPr lang="en-US" sz="2700" dirty="0"/>
          </a:p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can be broken by a quantum computer.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438912" y="1691640"/>
            <a:ext cx="2578608" cy="1691640"/>
          </a:xfrm>
          <a:prstGeom prst="rect">
            <a:avLst/>
          </a:prstGeom>
          <a:solidFill>
            <a:srgbClr val="1A1D1D"/>
          </a:solidFill>
          <a:ln w="8890">
            <a:solidFill>
              <a:srgbClr val="F87171">
                <a:alpha val="60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38912" y="1691640"/>
            <a:ext cx="2578608" cy="54864"/>
          </a:xfrm>
          <a:prstGeom prst="rect">
            <a:avLst/>
          </a:prstGeom>
          <a:solidFill>
            <a:srgbClr val="F87171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03504" y="1874520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Bitcoin</a:t>
            </a:r>
            <a:endParaRPr lang="en-US" sz="2100" dirty="0"/>
          </a:p>
        </p:txBody>
      </p:sp>
      <p:sp>
        <p:nvSpPr>
          <p:cNvPr id="8" name="Text 6"/>
          <p:cNvSpPr/>
          <p:nvPr/>
        </p:nvSpPr>
        <p:spPr>
          <a:xfrm>
            <a:off x="603504" y="228600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ECDSA secp256k1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03504" y="2633472"/>
            <a:ext cx="1143000" cy="246888"/>
          </a:xfrm>
          <a:prstGeom prst="roundRect">
            <a:avLst>
              <a:gd name="adj" fmla="val 18519"/>
            </a:avLst>
          </a:prstGeom>
          <a:solidFill>
            <a:srgbClr val="F87171">
              <a:alpha val="20000"/>
            </a:srgbClr>
          </a:solidFill>
          <a:ln w="10160">
            <a:solidFill>
              <a:srgbClr val="F8717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03504" y="2633472"/>
            <a:ext cx="11430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VULNERABLE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3227832" y="1691640"/>
            <a:ext cx="2578608" cy="1691640"/>
          </a:xfrm>
          <a:prstGeom prst="rect">
            <a:avLst/>
          </a:prstGeom>
          <a:solidFill>
            <a:srgbClr val="1A1D1D"/>
          </a:solidFill>
          <a:ln w="8890">
            <a:solidFill>
              <a:srgbClr val="F87171">
                <a:alpha val="60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27832" y="1691640"/>
            <a:ext cx="2578608" cy="54864"/>
          </a:xfrm>
          <a:prstGeom prst="rect">
            <a:avLst/>
          </a:prstGeom>
          <a:solidFill>
            <a:srgbClr val="F87171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392424" y="1874520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Ethereum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3392424" y="228600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ECDSA secp256k1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392424" y="2633472"/>
            <a:ext cx="1143000" cy="246888"/>
          </a:xfrm>
          <a:prstGeom prst="roundRect">
            <a:avLst>
              <a:gd name="adj" fmla="val 18519"/>
            </a:avLst>
          </a:prstGeom>
          <a:solidFill>
            <a:srgbClr val="F87171">
              <a:alpha val="20000"/>
            </a:srgbClr>
          </a:solidFill>
          <a:ln w="10160">
            <a:solidFill>
              <a:srgbClr val="F8717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92424" y="2633472"/>
            <a:ext cx="11430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VULNERABLE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6016752" y="1691640"/>
            <a:ext cx="2578608" cy="1691640"/>
          </a:xfrm>
          <a:prstGeom prst="rect">
            <a:avLst/>
          </a:prstGeom>
          <a:solidFill>
            <a:srgbClr val="1A1D1D"/>
          </a:solidFill>
          <a:ln w="8890">
            <a:solidFill>
              <a:srgbClr val="FBBF24">
                <a:alpha val="60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016752" y="1691640"/>
            <a:ext cx="2578608" cy="54864"/>
          </a:xfrm>
          <a:prstGeom prst="rect">
            <a:avLst/>
          </a:prstGeom>
          <a:solidFill>
            <a:srgbClr val="FBBF24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181344" y="1874520"/>
            <a:ext cx="22860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Solana</a:t>
            </a:r>
            <a:endParaRPr lang="en-US" sz="2100" dirty="0"/>
          </a:p>
        </p:txBody>
      </p:sp>
      <p:sp>
        <p:nvSpPr>
          <p:cNvPr id="20" name="Text 18"/>
          <p:cNvSpPr/>
          <p:nvPr/>
        </p:nvSpPr>
        <p:spPr>
          <a:xfrm>
            <a:off x="6181344" y="228600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EdDSA Ed25519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181344" y="2633472"/>
            <a:ext cx="1143000" cy="246888"/>
          </a:xfrm>
          <a:prstGeom prst="roundRect">
            <a:avLst>
              <a:gd name="adj" fmla="val 18519"/>
            </a:avLst>
          </a:prstGeom>
          <a:solidFill>
            <a:srgbClr val="FBBF24">
              <a:alpha val="20000"/>
            </a:srgbClr>
          </a:solidFill>
          <a:ln w="10160">
            <a:solidFill>
              <a:srgbClr val="FBBF2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181344" y="2633472"/>
            <a:ext cx="114300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VULNERABLE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438912" y="3584448"/>
            <a:ext cx="8266176" cy="914400"/>
          </a:xfrm>
          <a:prstGeom prst="rect">
            <a:avLst/>
          </a:prstGeom>
          <a:solidFill>
            <a:srgbClr val="1A1D1D"/>
          </a:solidFill>
          <a:ln w="8890">
            <a:solidFill>
              <a:srgbClr val="9945FF">
                <a:alpha val="45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38912" y="3584448"/>
            <a:ext cx="64008" cy="914400"/>
          </a:xfrm>
          <a:prstGeom prst="rect">
            <a:avLst/>
          </a:prstGeom>
          <a:solidFill>
            <a:srgbClr val="9945FF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21792" y="3630168"/>
            <a:ext cx="7955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NIST FIPS 204 (Aug 2024): </a:t>
            </a:r>
            <a:r>
              <a:rPr lang="en-US" sz="115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ECDSA officially deprecated for new systems. US federal compliance deadline: 2030. </a:t>
            </a:r>
            <a:r>
              <a:rPr lang="en-US" sz="11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IBM quantum roadmap places a cryptographically-relevant quantum computer within 5 to 15 years.</a:t>
            </a:r>
            <a:endParaRPr lang="en-US" sz="1150" dirty="0"/>
          </a:p>
        </p:txBody>
      </p:sp>
      <p:pic>
        <p:nvPicPr>
          <p:cNvPr id="2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608" y="4745736"/>
            <a:ext cx="219456" cy="219456"/>
          </a:xfrm>
          <a:prstGeom prst="rect">
            <a:avLst/>
          </a:prstGeom>
        </p:spPr>
      </p:pic>
      <p:sp>
        <p:nvSpPr>
          <p:cNvPr id="27" name="Text 24"/>
          <p:cNvSpPr/>
          <p:nvPr/>
        </p:nvSpPr>
        <p:spPr>
          <a:xfrm>
            <a:off x="566928" y="4754880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2E2E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Qlorix</a:t>
            </a:r>
            <a:endParaRPr lang="en-US" sz="1050" dirty="0"/>
          </a:p>
        </p:txBody>
      </p:sp>
      <p:sp>
        <p:nvSpPr>
          <p:cNvPr id="28" name="Text 25"/>
          <p:cNvSpPr/>
          <p:nvPr/>
        </p:nvSpPr>
        <p:spPr>
          <a:xfrm>
            <a:off x="8046720" y="4828032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/ 16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C0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1828800"/>
            <a:ext cx="4572000" cy="4572000"/>
          </a:xfrm>
          <a:prstGeom prst="ellipse">
            <a:avLst/>
          </a:prstGeom>
          <a:solidFill>
            <a:srgbClr val="14F195">
              <a:alpha val="9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0" y="0"/>
            <a:ext cx="3657600" cy="3657600"/>
          </a:xfrm>
          <a:prstGeom prst="ellipse">
            <a:avLst/>
          </a:prstGeom>
          <a:solidFill>
            <a:srgbClr val="9945FF">
              <a:alpha val="8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5603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300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OPPORTUNITY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Two Markets. One Chain.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438912" y="1261872"/>
            <a:ext cx="4160520" cy="3291840"/>
          </a:xfrm>
          <a:prstGeom prst="rect">
            <a:avLst/>
          </a:prstGeom>
          <a:solidFill>
            <a:srgbClr val="1A1D1D"/>
          </a:solidFill>
          <a:ln w="8890">
            <a:solidFill>
              <a:srgbClr val="9945FF">
                <a:alpha val="60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38912" y="1261872"/>
            <a:ext cx="4160520" cy="54864"/>
          </a:xfrm>
          <a:prstGeom prst="rect">
            <a:avLst/>
          </a:prstGeom>
          <a:solidFill>
            <a:srgbClr val="9945FF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67512" y="1444752"/>
            <a:ext cx="37490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9945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$67B</a:t>
            </a:r>
            <a:endParaRPr lang="en-US" sz="7200" dirty="0"/>
          </a:p>
        </p:txBody>
      </p:sp>
      <p:sp>
        <p:nvSpPr>
          <p:cNvPr id="9" name="Text 7"/>
          <p:cNvSpPr/>
          <p:nvPr/>
        </p:nvSpPr>
        <p:spPr>
          <a:xfrm>
            <a:off x="667512" y="248716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by 2027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67512" y="283464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Global Blockchain Market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667512" y="3218688"/>
            <a:ext cx="3749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Layer-1 infrastructure is the fastest-growing segment. Every dApp, DeFi protocol, and enterprise chain needs a base layer.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800600" y="1261872"/>
            <a:ext cx="4160520" cy="3291840"/>
          </a:xfrm>
          <a:prstGeom prst="rect">
            <a:avLst/>
          </a:prstGeom>
          <a:solidFill>
            <a:srgbClr val="1A1D1D"/>
          </a:solidFill>
          <a:ln w="8890">
            <a:solidFill>
              <a:srgbClr val="14F195">
                <a:alpha val="60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800600" y="1261872"/>
            <a:ext cx="4160520" cy="54864"/>
          </a:xfrm>
          <a:prstGeom prst="rect">
            <a:avLst/>
          </a:prstGeom>
          <a:solidFill>
            <a:srgbClr val="14F195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29200" y="1444752"/>
            <a:ext cx="37490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14F19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$9B</a:t>
            </a:r>
            <a:endParaRPr lang="en-US" sz="7200" dirty="0"/>
          </a:p>
        </p:txBody>
      </p:sp>
      <p:sp>
        <p:nvSpPr>
          <p:cNvPr id="15" name="Text 13"/>
          <p:cNvSpPr/>
          <p:nvPr/>
        </p:nvSpPr>
        <p:spPr>
          <a:xfrm>
            <a:off x="5029200" y="248716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by 2030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029200" y="283464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Quantum Security Market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5029200" y="3218688"/>
            <a:ext cx="37490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 federal systems must migrate to PQC by 2030. Financial institutions and enterprises are already spending on compliance.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457200" y="472744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i="1" dirty="0">
                <a:solidFill>
                  <a:srgbClr val="14F19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existing high-performance L1 captures both markets. Qlorix does.</a:t>
            </a:r>
            <a:endParaRPr lang="en-US" sz="1100" dirty="0"/>
          </a:p>
        </p:txBody>
      </p:sp>
      <p:pic>
        <p:nvPicPr>
          <p:cNvPr id="1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608" y="4745736"/>
            <a:ext cx="219456" cy="219456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66928" y="4754880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2E2E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Qlorix</a:t>
            </a:r>
            <a:endParaRPr lang="en-US" sz="1050" dirty="0"/>
          </a:p>
        </p:txBody>
      </p:sp>
      <p:sp>
        <p:nvSpPr>
          <p:cNvPr id="21" name="Text 18"/>
          <p:cNvSpPr/>
          <p:nvPr/>
        </p:nvSpPr>
        <p:spPr>
          <a:xfrm>
            <a:off x="8046720" y="4828032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/ 16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C0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1828800"/>
            <a:ext cx="4572000" cy="4572000"/>
          </a:xfrm>
          <a:prstGeom prst="ellipse">
            <a:avLst/>
          </a:prstGeom>
          <a:solidFill>
            <a:srgbClr val="9945FF">
              <a:alpha val="1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300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SOLUTION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Quantum-Safe from Block Zero.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11556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4F19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clean-slate on NIST FIPS 204. No retrofitting. No compromises. No migration risk.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38912" y="1572768"/>
            <a:ext cx="4078224" cy="1417320"/>
          </a:xfrm>
          <a:prstGeom prst="rect">
            <a:avLst/>
          </a:prstGeom>
          <a:solidFill>
            <a:srgbClr val="1A1D1D"/>
          </a:solidFill>
          <a:ln w="8890">
            <a:solidFill>
              <a:srgbClr val="9945FF">
                <a:alpha val="45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640080" y="1956816"/>
            <a:ext cx="566928" cy="566928"/>
          </a:xfrm>
          <a:prstGeom prst="ellipse">
            <a:avLst/>
          </a:prstGeom>
          <a:solidFill>
            <a:srgbClr val="9945FF">
              <a:alpha val="28000"/>
            </a:srgbClr>
          </a:solidFill>
          <a:ln w="12700">
            <a:solidFill>
              <a:srgbClr val="9945FF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1956816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D3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353312" y="1737360"/>
            <a:ext cx="3017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CRYSTALS-Dilithium3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1353312" y="2121408"/>
            <a:ext cx="3017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NIST FIPS 204 post-quantum signatures on every transaction and block from genesis.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773168" y="1572768"/>
            <a:ext cx="4078224" cy="1417320"/>
          </a:xfrm>
          <a:prstGeom prst="rect">
            <a:avLst/>
          </a:prstGeom>
          <a:solidFill>
            <a:srgbClr val="1A1D1D"/>
          </a:solidFill>
          <a:ln w="8890">
            <a:solidFill>
              <a:srgbClr val="14F195">
                <a:alpha val="45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974336" y="1956816"/>
            <a:ext cx="566928" cy="566928"/>
          </a:xfrm>
          <a:prstGeom prst="ellipse">
            <a:avLst/>
          </a:prstGeom>
          <a:solidFill>
            <a:srgbClr val="14F195">
              <a:alpha val="28000"/>
            </a:srgbClr>
          </a:solidFill>
          <a:ln w="12700">
            <a:solidFill>
              <a:srgbClr val="14F195">
                <a:alpha val="8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74336" y="1956816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4F19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STM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687568" y="1737360"/>
            <a:ext cx="3017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Block-STM Parallel Exec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5687568" y="2121408"/>
            <a:ext cx="3017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Wave-based execution partitioned at compile time. 5,000+ TPS on commodity hardware.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38912" y="3127248"/>
            <a:ext cx="4078224" cy="1417320"/>
          </a:xfrm>
          <a:prstGeom prst="rect">
            <a:avLst/>
          </a:prstGeom>
          <a:solidFill>
            <a:srgbClr val="1A1D1D"/>
          </a:solidFill>
          <a:ln w="8890">
            <a:solidFill>
              <a:srgbClr val="60A5FA">
                <a:alpha val="45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40080" y="3511296"/>
            <a:ext cx="566928" cy="566928"/>
          </a:xfrm>
          <a:prstGeom prst="ellipse">
            <a:avLst/>
          </a:prstGeom>
          <a:solidFill>
            <a:srgbClr val="60A5FA">
              <a:alpha val="28000"/>
            </a:srgbClr>
          </a:solidFill>
          <a:ln w="12700">
            <a:solidFill>
              <a:srgbClr val="60A5FA">
                <a:alpha val="80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" y="3511296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60A5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ZK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1353312" y="3291840"/>
            <a:ext cx="3017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Groth16 ZK Proofs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1353312" y="3675888"/>
            <a:ext cx="3017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Zero-knowledge proofs native in the VM. Private computation as a first-class feature.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773168" y="3127248"/>
            <a:ext cx="4078224" cy="1417320"/>
          </a:xfrm>
          <a:prstGeom prst="rect">
            <a:avLst/>
          </a:prstGeom>
          <a:solidFill>
            <a:srgbClr val="1A1D1D"/>
          </a:solidFill>
          <a:ln w="8890">
            <a:solidFill>
              <a:srgbClr val="FBBF24">
                <a:alpha val="45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974336" y="3511296"/>
            <a:ext cx="566928" cy="566928"/>
          </a:xfrm>
          <a:prstGeom prst="ellipse">
            <a:avLst/>
          </a:prstGeom>
          <a:solidFill>
            <a:srgbClr val="FBBF24">
              <a:alpha val="28000"/>
            </a:srgbClr>
          </a:solidFill>
          <a:ln w="12700">
            <a:solidFill>
              <a:srgbClr val="FBBF24">
                <a:alpha val="8000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74336" y="3511296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BFT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687568" y="3291840"/>
            <a:ext cx="3017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BFT Proof-of-Stake</a:t>
            </a:r>
            <a:endParaRPr lang="en-US" sz="1350" dirty="0"/>
          </a:p>
        </p:txBody>
      </p:sp>
      <p:sp>
        <p:nvSpPr>
          <p:cNvPr id="25" name="Text 23"/>
          <p:cNvSpPr/>
          <p:nvPr/>
        </p:nvSpPr>
        <p:spPr>
          <a:xfrm>
            <a:off x="5687568" y="3675888"/>
            <a:ext cx="30175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Deterministic finality in 2 slots. No forks, no 51% attacks without 67% quorum.</a:t>
            </a:r>
            <a:endParaRPr lang="en-US" sz="1050" dirty="0"/>
          </a:p>
        </p:txBody>
      </p:sp>
      <p:pic>
        <p:nvPicPr>
          <p:cNvPr id="2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608" y="4745736"/>
            <a:ext cx="219456" cy="219456"/>
          </a:xfrm>
          <a:prstGeom prst="rect">
            <a:avLst/>
          </a:prstGeom>
        </p:spPr>
      </p:pic>
      <p:sp>
        <p:nvSpPr>
          <p:cNvPr id="27" name="Text 24"/>
          <p:cNvSpPr/>
          <p:nvPr/>
        </p:nvSpPr>
        <p:spPr>
          <a:xfrm>
            <a:off x="566928" y="4754880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2E2E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Qlorix</a:t>
            </a:r>
            <a:endParaRPr lang="en-US" sz="1050" dirty="0"/>
          </a:p>
        </p:txBody>
      </p:sp>
      <p:sp>
        <p:nvSpPr>
          <p:cNvPr id="28" name="Text 25"/>
          <p:cNvSpPr/>
          <p:nvPr/>
        </p:nvSpPr>
        <p:spPr>
          <a:xfrm>
            <a:off x="8046720" y="4828032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/ 16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C0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914400"/>
            <a:ext cx="4572000" cy="4572000"/>
          </a:xfrm>
          <a:prstGeom prst="ellipse">
            <a:avLst/>
          </a:prstGeom>
          <a:solidFill>
            <a:srgbClr val="14F195">
              <a:alpha val="8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0" y="2743200"/>
            <a:ext cx="3657600" cy="3657600"/>
          </a:xfrm>
          <a:prstGeom prst="ellipse">
            <a:avLst/>
          </a:prstGeom>
          <a:solidFill>
            <a:srgbClr val="9945FF">
              <a:alpha val="9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5603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300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PERFORMANCE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Speed Without Compromise.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11155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Quantum-safe cryptography at full production speed. Not a tradeoff.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47472" y="1600200"/>
            <a:ext cx="1993392" cy="2971800"/>
          </a:xfrm>
          <a:prstGeom prst="rect">
            <a:avLst/>
          </a:prstGeom>
          <a:solidFill>
            <a:srgbClr val="1A1D1D"/>
          </a:solidFill>
          <a:ln w="8890">
            <a:solidFill>
              <a:srgbClr val="14F195">
                <a:alpha val="55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47472" y="1600200"/>
            <a:ext cx="1993392" cy="54864"/>
          </a:xfrm>
          <a:prstGeom prst="rect">
            <a:avLst/>
          </a:prstGeom>
          <a:solidFill>
            <a:srgbClr val="14F195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38912" y="1783080"/>
            <a:ext cx="181051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14F19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5,000+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438912" y="2697480"/>
            <a:ext cx="18105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TPS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84632" y="3035808"/>
            <a:ext cx="1719072" cy="10973"/>
          </a:xfrm>
          <a:prstGeom prst="rect">
            <a:avLst/>
          </a:prstGeom>
          <a:solidFill>
            <a:srgbClr val="2A2D2D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38912" y="3127248"/>
            <a:ext cx="18105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8-core hardware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Dilithium3 active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2496312" y="1600200"/>
            <a:ext cx="1993392" cy="2971800"/>
          </a:xfrm>
          <a:prstGeom prst="rect">
            <a:avLst/>
          </a:prstGeom>
          <a:solidFill>
            <a:srgbClr val="1A1D1D"/>
          </a:solidFill>
          <a:ln w="8890">
            <a:solidFill>
              <a:srgbClr val="9945FF">
                <a:alpha val="55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496312" y="1600200"/>
            <a:ext cx="1993392" cy="54864"/>
          </a:xfrm>
          <a:prstGeom prst="rect">
            <a:avLst/>
          </a:prstGeom>
          <a:solidFill>
            <a:srgbClr val="9945FF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610612" y="1783080"/>
            <a:ext cx="1860804" cy="10652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9945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400ms</a:t>
            </a:r>
            <a:endParaRPr lang="en-US" sz="4000" dirty="0"/>
          </a:p>
        </p:txBody>
      </p:sp>
      <p:sp>
        <p:nvSpPr>
          <p:cNvPr id="16" name="Text 14"/>
          <p:cNvSpPr/>
          <p:nvPr/>
        </p:nvSpPr>
        <p:spPr>
          <a:xfrm>
            <a:off x="2587752" y="2697480"/>
            <a:ext cx="18105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Finality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2633472" y="3035808"/>
            <a:ext cx="1719072" cy="10973"/>
          </a:xfrm>
          <a:prstGeom prst="rect">
            <a:avLst/>
          </a:prstGeom>
          <a:solidFill>
            <a:srgbClr val="2A2D2D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587752" y="3127248"/>
            <a:ext cx="18105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Deterministic BFT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probabilistic forks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645152" y="1600200"/>
            <a:ext cx="1993392" cy="2971800"/>
          </a:xfrm>
          <a:prstGeom prst="rect">
            <a:avLst/>
          </a:prstGeom>
          <a:solidFill>
            <a:srgbClr val="1A1D1D"/>
          </a:solidFill>
          <a:ln w="8890">
            <a:solidFill>
              <a:srgbClr val="FBBF24">
                <a:alpha val="55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645152" y="1600200"/>
            <a:ext cx="1993392" cy="54864"/>
          </a:xfrm>
          <a:prstGeom prst="rect">
            <a:avLst/>
          </a:prstGeom>
          <a:solidFill>
            <a:srgbClr val="FBBF24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36592" y="1783080"/>
            <a:ext cx="181051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BBF24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1B</a:t>
            </a:r>
            <a:endParaRPr lang="en-US" sz="4000" dirty="0"/>
          </a:p>
        </p:txBody>
      </p:sp>
      <p:sp>
        <p:nvSpPr>
          <p:cNvPr id="22" name="Text 20"/>
          <p:cNvSpPr/>
          <p:nvPr/>
        </p:nvSpPr>
        <p:spPr>
          <a:xfrm>
            <a:off x="4736592" y="2697480"/>
            <a:ext cx="18105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QLX Cap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4782312" y="3035808"/>
            <a:ext cx="1719072" cy="10973"/>
          </a:xfrm>
          <a:prstGeom prst="rect">
            <a:avLst/>
          </a:prstGeom>
          <a:solidFill>
            <a:srgbClr val="2A2D2D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736592" y="3127248"/>
            <a:ext cx="18105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Fixed at genesis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Zero inflation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6793992" y="1600200"/>
            <a:ext cx="1993392" cy="2971800"/>
          </a:xfrm>
          <a:prstGeom prst="rect">
            <a:avLst/>
          </a:prstGeom>
          <a:solidFill>
            <a:srgbClr val="1A1D1D"/>
          </a:solidFill>
          <a:ln w="8890">
            <a:solidFill>
              <a:srgbClr val="60A5FA">
                <a:alpha val="55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793992" y="1600200"/>
            <a:ext cx="1993392" cy="54864"/>
          </a:xfrm>
          <a:prstGeom prst="rect">
            <a:avLst/>
          </a:prstGeom>
          <a:solidFill>
            <a:srgbClr val="60A5FA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885432" y="1783080"/>
            <a:ext cx="181051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60A5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FIPS</a:t>
            </a:r>
            <a:endParaRPr lang="en-US" sz="3000" dirty="0"/>
          </a:p>
          <a:p>
            <a:pPr marL="0" indent="0" algn="ctr">
              <a:buNone/>
            </a:pPr>
            <a:r>
              <a:rPr lang="en-US" sz="3000" b="1" dirty="0">
                <a:solidFill>
                  <a:srgbClr val="60A5F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204</a:t>
            </a:r>
            <a:endParaRPr lang="en-US" sz="3000" dirty="0"/>
          </a:p>
        </p:txBody>
      </p:sp>
      <p:sp>
        <p:nvSpPr>
          <p:cNvPr id="28" name="Text 26"/>
          <p:cNvSpPr/>
          <p:nvPr/>
        </p:nvSpPr>
        <p:spPr>
          <a:xfrm>
            <a:off x="6885432" y="2697480"/>
            <a:ext cx="181051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Compliant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6931152" y="3035808"/>
            <a:ext cx="1719072" cy="10973"/>
          </a:xfrm>
          <a:prstGeom prst="rect">
            <a:avLst/>
          </a:prstGeom>
          <a:solidFill>
            <a:srgbClr val="2A2D2D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885432" y="3127248"/>
            <a:ext cx="18105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NIST-standardized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 federal ready</a:t>
            </a:r>
            <a:endParaRPr lang="en-US" sz="950" dirty="0"/>
          </a:p>
        </p:txBody>
      </p:sp>
      <p:sp>
        <p:nvSpPr>
          <p:cNvPr id="31" name="Text 29"/>
          <p:cNvSpPr/>
          <p:nvPr/>
        </p:nvSpPr>
        <p:spPr>
          <a:xfrm>
            <a:off x="457200" y="473659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00" i="1">
                <a:solidFill>
                  <a:srgbClr val="6B7280"/>
                </a:solidFill>
                <a:latin typeface="Arial"/>
                <a:ea typeface="Arial" pitchFamily="34" charset="-122"/>
                <a:cs typeface="Arial"/>
              </a:rPr>
              <a:t>Scales linearly to 200,000+ TPS by validator infrastructure</a:t>
            </a:r>
            <a:endParaRPr lang="en-US" sz="1000">
              <a:latin typeface="Arial"/>
              <a:cs typeface="Arial"/>
            </a:endParaRPr>
          </a:p>
        </p:txBody>
      </p:sp>
      <p:pic>
        <p:nvPicPr>
          <p:cNvPr id="3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608" y="4745736"/>
            <a:ext cx="219456" cy="219456"/>
          </a:xfrm>
          <a:prstGeom prst="rect">
            <a:avLst/>
          </a:prstGeom>
        </p:spPr>
      </p:pic>
      <p:sp>
        <p:nvSpPr>
          <p:cNvPr id="33" name="Text 30"/>
          <p:cNvSpPr/>
          <p:nvPr/>
        </p:nvSpPr>
        <p:spPr>
          <a:xfrm>
            <a:off x="566928" y="4754880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2E2E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Qlorix</a:t>
            </a:r>
            <a:endParaRPr lang="en-US" sz="1050" dirty="0"/>
          </a:p>
        </p:txBody>
      </p:sp>
      <p:sp>
        <p:nvSpPr>
          <p:cNvPr id="34" name="Text 31"/>
          <p:cNvSpPr/>
          <p:nvPr/>
        </p:nvSpPr>
        <p:spPr>
          <a:xfrm>
            <a:off x="8046720" y="4828032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/ 16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C0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2743200"/>
            <a:ext cx="3657600" cy="3657600"/>
          </a:xfrm>
          <a:prstGeom prst="ellipse">
            <a:avLst/>
          </a:prstGeom>
          <a:solidFill>
            <a:srgbClr val="9945FF">
              <a:alpha val="8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300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TECHNOLOGY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Purpose-Built Architecture.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371600"/>
            <a:ext cx="3913632" cy="731520"/>
          </a:xfrm>
          <a:prstGeom prst="rect">
            <a:avLst/>
          </a:prstGeom>
          <a:solidFill>
            <a:srgbClr val="1A1D1D"/>
          </a:solidFill>
          <a:ln w="8890">
            <a:solidFill>
              <a:srgbClr val="9945FF">
                <a:alpha val="50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371600"/>
            <a:ext cx="64008" cy="731520"/>
          </a:xfrm>
          <a:prstGeom prst="rect">
            <a:avLst/>
          </a:prstGeom>
          <a:solidFill>
            <a:srgbClr val="9945FF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8368" y="146304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Consensus Layer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58368" y="1773936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BFT PoS · Dilithium3 · Deterministic finality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194560" y="2103120"/>
            <a:ext cx="27432" cy="137160"/>
          </a:xfrm>
          <a:prstGeom prst="rect">
            <a:avLst/>
          </a:prstGeom>
          <a:solidFill>
            <a:srgbClr val="2A2D2D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2240280"/>
            <a:ext cx="3913632" cy="731520"/>
          </a:xfrm>
          <a:prstGeom prst="rect">
            <a:avLst/>
          </a:prstGeom>
          <a:solidFill>
            <a:srgbClr val="1A1D1D"/>
          </a:solidFill>
          <a:ln w="8890">
            <a:solidFill>
              <a:srgbClr val="14F195">
                <a:alpha val="50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7200" y="2240280"/>
            <a:ext cx="64008" cy="731520"/>
          </a:xfrm>
          <a:prstGeom prst="rect">
            <a:avLst/>
          </a:prstGeom>
          <a:solidFill>
            <a:srgbClr val="14F195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58368" y="233172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Execution Engine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58368" y="2642616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Block-STM · Wave partitioner · QLVM workers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194560" y="2971800"/>
            <a:ext cx="27432" cy="137160"/>
          </a:xfrm>
          <a:prstGeom prst="rect">
            <a:avLst/>
          </a:prstGeom>
          <a:solidFill>
            <a:srgbClr val="2A2D2D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57200" y="3108960"/>
            <a:ext cx="3913632" cy="731520"/>
          </a:xfrm>
          <a:prstGeom prst="rect">
            <a:avLst/>
          </a:prstGeom>
          <a:solidFill>
            <a:srgbClr val="1A1D1D"/>
          </a:solidFill>
          <a:ln w="8890">
            <a:solidFill>
              <a:srgbClr val="FBBF24">
                <a:alpha val="50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57200" y="3108960"/>
            <a:ext cx="64008" cy="731520"/>
          </a:xfrm>
          <a:prstGeom prst="rect">
            <a:avLst/>
          </a:prstGeom>
          <a:solidFill>
            <a:srgbClr val="FBBF24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20040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State Layer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58368" y="3511296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Merkle Patricia Trie · BLAKE3 hashing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2194560" y="3840480"/>
            <a:ext cx="27432" cy="137160"/>
          </a:xfrm>
          <a:prstGeom prst="rect">
            <a:avLst/>
          </a:prstGeom>
          <a:solidFill>
            <a:srgbClr val="2A2D2D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57200" y="3977640"/>
            <a:ext cx="3913632" cy="731520"/>
          </a:xfrm>
          <a:prstGeom prst="rect">
            <a:avLst/>
          </a:prstGeom>
          <a:solidFill>
            <a:srgbClr val="1A1D1D"/>
          </a:solidFill>
          <a:ln w="8890">
            <a:solidFill>
              <a:srgbClr val="60A5FA">
                <a:alpha val="50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57200" y="3977640"/>
            <a:ext cx="64008" cy="731520"/>
          </a:xfrm>
          <a:prstGeom prst="rect">
            <a:avLst/>
          </a:prstGeom>
          <a:solidFill>
            <a:srgbClr val="60A5FA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58368" y="406908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Smart Contracts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58368" y="4379976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Photon language · QLVM bytecode · Groth16 ZK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663440" y="1371600"/>
            <a:ext cx="4041648" cy="3474720"/>
          </a:xfrm>
          <a:prstGeom prst="rect">
            <a:avLst/>
          </a:prstGeom>
          <a:solidFill>
            <a:srgbClr val="1A1D1D"/>
          </a:solidFill>
          <a:ln w="8890">
            <a:solidFill>
              <a:srgbClr val="9945FF">
                <a:alpha val="40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4828032" y="1508760"/>
            <a:ext cx="3703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Why It Matters</a:t>
            </a:r>
            <a:endParaRPr lang="en-US" sz="1500" dirty="0"/>
          </a:p>
        </p:txBody>
      </p:sp>
      <p:sp>
        <p:nvSpPr>
          <p:cNvPr id="26" name="Shape 24"/>
          <p:cNvSpPr/>
          <p:nvPr/>
        </p:nvSpPr>
        <p:spPr>
          <a:xfrm>
            <a:off x="4828032" y="1920240"/>
            <a:ext cx="3703320" cy="10973"/>
          </a:xfrm>
          <a:prstGeom prst="rect">
            <a:avLst/>
          </a:prstGeom>
          <a:solidFill>
            <a:srgbClr val="2A2D2D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828032" y="2139696"/>
            <a:ext cx="292608" cy="292608"/>
          </a:xfrm>
          <a:prstGeom prst="ellipse">
            <a:avLst/>
          </a:prstGeom>
          <a:solidFill>
            <a:srgbClr val="9945FF">
              <a:alpha val="28000"/>
            </a:srgbClr>
          </a:solidFill>
          <a:ln w="12700">
            <a:solidFill>
              <a:srgbClr val="9945FF">
                <a:alpha val="80000"/>
              </a:srgbClr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28032" y="213969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230368" y="2103120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Dilithium3 everywhere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230368" y="2377440"/>
            <a:ext cx="3291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transaction, every block, every validator message. All post-quantum from day one.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4828032" y="2871216"/>
            <a:ext cx="292608" cy="292608"/>
          </a:xfrm>
          <a:prstGeom prst="ellipse">
            <a:avLst/>
          </a:prstGeom>
          <a:solidFill>
            <a:srgbClr val="9945FF">
              <a:alpha val="28000"/>
            </a:srgbClr>
          </a:solidFill>
          <a:ln w="12700">
            <a:solidFill>
              <a:srgbClr val="9945FF">
                <a:alpha val="80000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28032" y="287121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230368" y="2834640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Parallel by design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5230368" y="3108960"/>
            <a:ext cx="3291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execution engine partitions non-conflicting tx waves at compile time, not runtime.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828032" y="3602736"/>
            <a:ext cx="292608" cy="292608"/>
          </a:xfrm>
          <a:prstGeom prst="ellipse">
            <a:avLst/>
          </a:prstGeom>
          <a:solidFill>
            <a:srgbClr val="9945FF">
              <a:alpha val="28000"/>
            </a:srgbClr>
          </a:solidFill>
          <a:ln w="12700">
            <a:solidFill>
              <a:srgbClr val="9945FF">
                <a:alpha val="80000"/>
              </a:srgbClr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828032" y="360273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5230368" y="3566160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ZK proofs native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5230368" y="3840480"/>
            <a:ext cx="3291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Privacy-preserving computation built into the VM. No separate ZK rollup layer needed.</a:t>
            </a:r>
            <a:endParaRPr lang="en-US" sz="950" dirty="0"/>
          </a:p>
        </p:txBody>
      </p:sp>
      <p:sp>
        <p:nvSpPr>
          <p:cNvPr id="39" name="Shape 37"/>
          <p:cNvSpPr/>
          <p:nvPr/>
        </p:nvSpPr>
        <p:spPr>
          <a:xfrm>
            <a:off x="4828032" y="4334256"/>
            <a:ext cx="292608" cy="292608"/>
          </a:xfrm>
          <a:prstGeom prst="ellipse">
            <a:avLst/>
          </a:prstGeom>
          <a:solidFill>
            <a:srgbClr val="9945FF">
              <a:alpha val="28000"/>
            </a:srgbClr>
          </a:solidFill>
          <a:ln w="12700">
            <a:solidFill>
              <a:srgbClr val="9945FF">
                <a:alpha val="80000"/>
              </a:srgbClr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828032" y="433425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5230368" y="4297680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BLAKE3 state hashing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5230368" y="4572000"/>
            <a:ext cx="3291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Fast, secure cryptographic hashing for Merkle Patricia Trie state commitments.</a:t>
            </a:r>
            <a:endParaRPr lang="en-US" sz="950" dirty="0"/>
          </a:p>
        </p:txBody>
      </p:sp>
      <p:pic>
        <p:nvPicPr>
          <p:cNvPr id="4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608" y="4745736"/>
            <a:ext cx="219456" cy="219456"/>
          </a:xfrm>
          <a:prstGeom prst="rect">
            <a:avLst/>
          </a:prstGeom>
        </p:spPr>
      </p:pic>
      <p:sp>
        <p:nvSpPr>
          <p:cNvPr id="44" name="Text 41"/>
          <p:cNvSpPr/>
          <p:nvPr/>
        </p:nvSpPr>
        <p:spPr>
          <a:xfrm>
            <a:off x="566928" y="4754880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2E2E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Qlorix</a:t>
            </a:r>
            <a:endParaRPr lang="en-US" sz="1050" dirty="0"/>
          </a:p>
        </p:txBody>
      </p:sp>
      <p:sp>
        <p:nvSpPr>
          <p:cNvPr id="45" name="Text 42"/>
          <p:cNvSpPr/>
          <p:nvPr/>
        </p:nvSpPr>
        <p:spPr>
          <a:xfrm>
            <a:off x="8046720" y="4828032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/ 16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C0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-457200"/>
            <a:ext cx="4572000" cy="4572000"/>
          </a:xfrm>
          <a:prstGeom prst="ellipse">
            <a:avLst/>
          </a:prstGeom>
          <a:solidFill>
            <a:srgbClr val="60A5FA">
              <a:alpha val="9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3657600"/>
            <a:ext cx="3657600" cy="3657600"/>
          </a:xfrm>
          <a:prstGeom prst="ellipse">
            <a:avLst/>
          </a:prstGeom>
          <a:solidFill>
            <a:srgbClr val="9945FF">
              <a:alpha val="7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5603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300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PHOTON SMART CONTRACT LANGUAGE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457200" y="475488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Meet Photon: The First Quantum-Safe</a:t>
            </a:r>
            <a:endParaRPr lang="en-US" sz="2700" dirty="0"/>
          </a:p>
          <a:p>
            <a:pPr marL="0" indent="0">
              <a:buNone/>
            </a:pPr>
            <a:r>
              <a:rPr lang="en-US" sz="27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Smart Contract Language.</a:t>
            </a:r>
            <a:endParaRPr lang="en-US" sz="2700" dirty="0"/>
          </a:p>
        </p:txBody>
      </p:sp>
      <p:sp>
        <p:nvSpPr>
          <p:cNvPr id="6" name="Shape 4"/>
          <p:cNvSpPr/>
          <p:nvPr/>
        </p:nvSpPr>
        <p:spPr>
          <a:xfrm>
            <a:off x="438912" y="1481328"/>
            <a:ext cx="4114800" cy="3401568"/>
          </a:xfrm>
          <a:prstGeom prst="rect">
            <a:avLst/>
          </a:prstGeom>
          <a:solidFill>
            <a:srgbClr val="141717"/>
          </a:solidFill>
          <a:ln w="8890">
            <a:solidFill>
              <a:srgbClr val="60A5FA">
                <a:alpha val="60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94360" y="160020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B72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Photon Contract Example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94360" y="1883664"/>
            <a:ext cx="3794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0A5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contract </a:t>
            </a:r>
            <a:r>
              <a:rPr lang="en-US" sz="950" dirty="0">
                <a:solidFill>
                  <a:srgbClr val="FBBF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TokenVault</a:t>
            </a:r>
            <a:r>
              <a:rPr lang="en-US" sz="950" dirty="0">
                <a:solidFill>
                  <a:srgbClr val="E2E2E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{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594360" y="2098548"/>
            <a:ext cx="3794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945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state </a:t>
            </a:r>
            <a:r>
              <a:rPr lang="en-US" sz="950" dirty="0">
                <a:solidFill>
                  <a:srgbClr val="E2E2E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balance: </a:t>
            </a:r>
            <a:r>
              <a:rPr lang="en-US" sz="950" dirty="0">
                <a:solidFill>
                  <a:srgbClr val="14F19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u64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594360" y="2313432"/>
            <a:ext cx="3794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945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state </a:t>
            </a:r>
            <a:r>
              <a:rPr lang="en-US" sz="950" dirty="0">
                <a:solidFill>
                  <a:srgbClr val="E2E2E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owner: </a:t>
            </a:r>
            <a:r>
              <a:rPr lang="en-US" sz="950" dirty="0">
                <a:solidFill>
                  <a:srgbClr val="14F19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Address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594360" y="2528316"/>
            <a:ext cx="3794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594360" y="2743200"/>
            <a:ext cx="3794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0A5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fn </a:t>
            </a:r>
            <a:r>
              <a:rPr lang="en-US" sz="950" dirty="0">
                <a:solidFill>
                  <a:srgbClr val="FBBF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deposit</a:t>
            </a:r>
            <a:r>
              <a:rPr lang="en-US" sz="950" dirty="0">
                <a:solidFill>
                  <a:srgbClr val="E2E2E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(amount: </a:t>
            </a:r>
            <a:r>
              <a:rPr lang="en-US" sz="950" dirty="0">
                <a:solidFill>
                  <a:srgbClr val="14F19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u64</a:t>
            </a:r>
            <a:r>
              <a:rPr lang="en-US" sz="950" dirty="0">
                <a:solidFill>
                  <a:srgbClr val="E2E2E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) {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594360" y="2958084"/>
            <a:ext cx="3794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945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@invariant</a:t>
            </a:r>
            <a:r>
              <a:rPr lang="en-US" sz="950" dirty="0">
                <a:solidFill>
                  <a:srgbClr val="E2E2E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(balance &gt;= 0)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594360" y="3172968"/>
            <a:ext cx="3794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2E2E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balance += amount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594360" y="3387852"/>
            <a:ext cx="3794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2E2E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}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594360" y="3602736"/>
            <a:ext cx="3794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594360" y="3817620"/>
            <a:ext cx="3794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0A5F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fn </a:t>
            </a:r>
            <a:r>
              <a:rPr lang="en-US" sz="950" dirty="0">
                <a:solidFill>
                  <a:srgbClr val="FBBF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zk_verify</a:t>
            </a:r>
            <a:r>
              <a:rPr lang="en-US" sz="950" dirty="0">
                <a:solidFill>
                  <a:srgbClr val="E2E2E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(proof: </a:t>
            </a:r>
            <a:r>
              <a:rPr lang="en-US" sz="950" dirty="0">
                <a:solidFill>
                  <a:srgbClr val="14F19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Groth16</a:t>
            </a:r>
            <a:r>
              <a:rPr lang="en-US" sz="950" dirty="0">
                <a:solidFill>
                  <a:srgbClr val="E2E2E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) {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594360" y="4032504"/>
            <a:ext cx="3794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// ZK proof native in VM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4247388"/>
            <a:ext cx="3794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2E2E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verify_proof(proof)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4462272"/>
            <a:ext cx="3794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2E2E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}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94360" y="4677156"/>
            <a:ext cx="3794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E2E2E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736592" y="1481328"/>
            <a:ext cx="4041648" cy="749808"/>
          </a:xfrm>
          <a:prstGeom prst="rect">
            <a:avLst/>
          </a:prstGeom>
          <a:solidFill>
            <a:srgbClr val="1A1D1D"/>
          </a:solidFill>
          <a:ln w="8890">
            <a:solidFill>
              <a:srgbClr val="14F195">
                <a:alpha val="45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846320" y="1655064"/>
            <a:ext cx="384048" cy="384048"/>
          </a:xfrm>
          <a:prstGeom prst="ellipse">
            <a:avLst/>
          </a:prstGeom>
          <a:solidFill>
            <a:srgbClr val="14F195">
              <a:alpha val="28000"/>
            </a:srgbClr>
          </a:solidFill>
          <a:ln w="12700">
            <a:solidFill>
              <a:srgbClr val="14F195">
                <a:alpha val="8000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46320" y="165506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4F19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⚡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340096" y="155448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Parallel Scheduling</a:t>
            </a:r>
            <a:endParaRPr lang="en-US" sz="1250" dirty="0"/>
          </a:p>
        </p:txBody>
      </p:sp>
      <p:sp>
        <p:nvSpPr>
          <p:cNvPr id="26" name="Text 24"/>
          <p:cNvSpPr/>
          <p:nvPr/>
        </p:nvSpPr>
        <p:spPr>
          <a:xfrm>
            <a:off x="5340096" y="1865376"/>
            <a:ext cx="3291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rial"/>
                <a:ea typeface="Arial" pitchFamily="34" charset="-122"/>
                <a:cs typeface="Arial"/>
              </a:rPr>
              <a:t>Effect-Manifest tells Block-STM exactly which state each function touches. Zero-overhead wave partitioning.</a:t>
            </a:r>
            <a:endParaRPr lang="en-US" sz="950" dirty="0">
              <a:latin typeface="Arial"/>
              <a:cs typeface="Arial"/>
            </a:endParaRPr>
          </a:p>
        </p:txBody>
      </p:sp>
      <p:sp>
        <p:nvSpPr>
          <p:cNvPr id="27" name="Shape 25"/>
          <p:cNvSpPr/>
          <p:nvPr/>
        </p:nvSpPr>
        <p:spPr>
          <a:xfrm>
            <a:off x="4736592" y="2322576"/>
            <a:ext cx="4041648" cy="749808"/>
          </a:xfrm>
          <a:prstGeom prst="rect">
            <a:avLst/>
          </a:prstGeom>
          <a:solidFill>
            <a:srgbClr val="1A1D1D"/>
          </a:solidFill>
          <a:ln w="8890">
            <a:solidFill>
              <a:srgbClr val="60A5FA">
                <a:alpha val="45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846320" y="2496312"/>
            <a:ext cx="384048" cy="384048"/>
          </a:xfrm>
          <a:prstGeom prst="ellipse">
            <a:avLst/>
          </a:prstGeom>
          <a:solidFill>
            <a:srgbClr val="60A5FA">
              <a:alpha val="28000"/>
            </a:srgbClr>
          </a:solidFill>
          <a:ln w="12700">
            <a:solidFill>
              <a:srgbClr val="60A5FA">
                <a:alpha val="8000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46320" y="249631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60A5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ZK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5340096" y="2395728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Native ZK Proofs</a:t>
            </a:r>
            <a:endParaRPr lang="en-US" sz="1250" dirty="0"/>
          </a:p>
        </p:txBody>
      </p:sp>
      <p:sp>
        <p:nvSpPr>
          <p:cNvPr id="31" name="Text 29"/>
          <p:cNvSpPr/>
          <p:nvPr/>
        </p:nvSpPr>
        <p:spPr>
          <a:xfrm>
            <a:off x="5340096" y="2706624"/>
            <a:ext cx="3291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Groth16 proof generation and verification are first-class language primitives, not library calls.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4736592" y="3163824"/>
            <a:ext cx="4041648" cy="749808"/>
          </a:xfrm>
          <a:prstGeom prst="rect">
            <a:avLst/>
          </a:prstGeom>
          <a:solidFill>
            <a:srgbClr val="1A1D1D"/>
          </a:solidFill>
          <a:ln w="8890">
            <a:solidFill>
              <a:srgbClr val="9945FF">
                <a:alpha val="45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4846320" y="3337560"/>
            <a:ext cx="384048" cy="384048"/>
          </a:xfrm>
          <a:prstGeom prst="ellipse">
            <a:avLst/>
          </a:prstGeom>
          <a:solidFill>
            <a:srgbClr val="9945FF">
              <a:alpha val="28000"/>
            </a:srgbClr>
          </a:solidFill>
          <a:ln w="12700">
            <a:solidFill>
              <a:srgbClr val="9945FF">
                <a:alpha val="8000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846320" y="333756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340096" y="3236976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Formally Verified Stdlib</a:t>
            </a:r>
            <a:endParaRPr lang="en-US" sz="1250" dirty="0"/>
          </a:p>
        </p:txBody>
      </p:sp>
      <p:sp>
        <p:nvSpPr>
          <p:cNvPr id="36" name="Text 34"/>
          <p:cNvSpPr/>
          <p:nvPr/>
        </p:nvSpPr>
        <p:spPr>
          <a:xfrm>
            <a:off x="5340096" y="3547872"/>
            <a:ext cx="3291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QLRC-20, QLRC-721, AMM, and Oracle contracts verified by Z3 with invariant annotations.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736592" y="4005072"/>
            <a:ext cx="4041648" cy="749808"/>
          </a:xfrm>
          <a:prstGeom prst="rect">
            <a:avLst/>
          </a:prstGeom>
          <a:solidFill>
            <a:srgbClr val="1A1D1D"/>
          </a:solidFill>
          <a:ln w="8890">
            <a:solidFill>
              <a:srgbClr val="FBBF24">
                <a:alpha val="45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4846320" y="4178808"/>
            <a:ext cx="384048" cy="384048"/>
          </a:xfrm>
          <a:prstGeom prst="ellipse">
            <a:avLst/>
          </a:prstGeom>
          <a:solidFill>
            <a:srgbClr val="FBBF24">
              <a:alpha val="28000"/>
            </a:srgbClr>
          </a:solidFill>
          <a:ln w="12700">
            <a:solidFill>
              <a:srgbClr val="FBBF24">
                <a:alpha val="8000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846320" y="417880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</a:t>
            </a:r>
            <a:endParaRPr lang="en-US" sz="950" dirty="0"/>
          </a:p>
        </p:txBody>
      </p:sp>
      <p:sp>
        <p:nvSpPr>
          <p:cNvPr id="40" name="Text 38"/>
          <p:cNvSpPr/>
          <p:nvPr/>
        </p:nvSpPr>
        <p:spPr>
          <a:xfrm>
            <a:off x="5340096" y="4078224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VS Code Extension</a:t>
            </a:r>
            <a:endParaRPr lang="en-US" sz="1250" dirty="0"/>
          </a:p>
        </p:txBody>
      </p:sp>
      <p:sp>
        <p:nvSpPr>
          <p:cNvPr id="41" name="Text 39"/>
          <p:cNvSpPr/>
          <p:nvPr/>
        </p:nvSpPr>
        <p:spPr>
          <a:xfrm>
            <a:off x="5340096" y="4389120"/>
            <a:ext cx="3291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Z3 diagnostics, syntax highlighting, and type checking in your editor.</a:t>
            </a:r>
            <a:endParaRPr lang="en-US" sz="950" dirty="0"/>
          </a:p>
        </p:txBody>
      </p:sp>
      <p:pic>
        <p:nvPicPr>
          <p:cNvPr id="4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608" y="4745736"/>
            <a:ext cx="219456" cy="219456"/>
          </a:xfrm>
          <a:prstGeom prst="rect">
            <a:avLst/>
          </a:prstGeom>
        </p:spPr>
      </p:pic>
      <p:sp>
        <p:nvSpPr>
          <p:cNvPr id="43" name="Text 40"/>
          <p:cNvSpPr/>
          <p:nvPr/>
        </p:nvSpPr>
        <p:spPr>
          <a:xfrm>
            <a:off x="566928" y="4754880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2E2E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Qlorix</a:t>
            </a:r>
            <a:endParaRPr lang="en-US" sz="1050" dirty="0"/>
          </a:p>
        </p:txBody>
      </p:sp>
      <p:sp>
        <p:nvSpPr>
          <p:cNvPr id="44" name="Text 41"/>
          <p:cNvSpPr/>
          <p:nvPr/>
        </p:nvSpPr>
        <p:spPr>
          <a:xfrm>
            <a:off x="8046720" y="4828032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/ 16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C0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3657600"/>
            <a:ext cx="3657600" cy="3657600"/>
          </a:xfrm>
          <a:prstGeom prst="ellipse">
            <a:avLst/>
          </a:prstGeom>
          <a:solidFill>
            <a:srgbClr val="14F195">
              <a:alpha val="9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300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 ECOSYSTEM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443484" y="461772"/>
            <a:ext cx="89382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 Complete DeFi Stack. Quantum-Safe.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111556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protocol built on Photon. Every transaction protected by Dilithium3.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47472" y="1554480"/>
            <a:ext cx="2633472" cy="1389888"/>
          </a:xfrm>
          <a:prstGeom prst="rect">
            <a:avLst/>
          </a:prstGeom>
          <a:solidFill>
            <a:srgbClr val="1A1D1D"/>
          </a:solidFill>
          <a:ln w="8890">
            <a:solidFill>
              <a:srgbClr val="14F195">
                <a:alpha val="50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48640" y="1938528"/>
            <a:ext cx="530352" cy="530352"/>
          </a:xfrm>
          <a:prstGeom prst="ellipse">
            <a:avLst/>
          </a:prstGeom>
          <a:solidFill>
            <a:srgbClr val="14F195">
              <a:alpha val="28000"/>
            </a:srgbClr>
          </a:solidFill>
          <a:ln w="12700">
            <a:solidFill>
              <a:srgbClr val="14F195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938528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4F19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LS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207008" y="1719072"/>
            <a:ext cx="16276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Liquid Staking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1207008" y="2075688"/>
            <a:ext cx="162763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 QLX, receive stQLX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Keep liquidity, earn rewards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218688" y="1554480"/>
            <a:ext cx="2633472" cy="1389888"/>
          </a:xfrm>
          <a:prstGeom prst="rect">
            <a:avLst/>
          </a:prstGeom>
          <a:solidFill>
            <a:srgbClr val="1A1D1D"/>
          </a:solidFill>
          <a:ln w="8890">
            <a:solidFill>
              <a:srgbClr val="9945FF">
                <a:alpha val="50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419856" y="1938528"/>
            <a:ext cx="530352" cy="530352"/>
          </a:xfrm>
          <a:prstGeom prst="ellipse">
            <a:avLst/>
          </a:prstGeom>
          <a:solidFill>
            <a:srgbClr val="9945FF">
              <a:alpha val="28000"/>
            </a:srgbClr>
          </a:solidFill>
          <a:ln w="12700">
            <a:solidFill>
              <a:srgbClr val="9945FF">
                <a:alpha val="8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419856" y="1938528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AMM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078224" y="1719072"/>
            <a:ext cx="16276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AMM DEX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4078224" y="2075688"/>
            <a:ext cx="162763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Constant-product pools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0.3% fee, slippage protection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089904" y="1554480"/>
            <a:ext cx="2633472" cy="1389888"/>
          </a:xfrm>
          <a:prstGeom prst="rect">
            <a:avLst/>
          </a:prstGeom>
          <a:solidFill>
            <a:srgbClr val="1A1D1D"/>
          </a:solidFill>
          <a:ln w="8890">
            <a:solidFill>
              <a:srgbClr val="60A5FA">
                <a:alpha val="50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291072" y="1938528"/>
            <a:ext cx="530352" cy="530352"/>
          </a:xfrm>
          <a:prstGeom prst="ellipse">
            <a:avLst/>
          </a:prstGeom>
          <a:solidFill>
            <a:srgbClr val="60A5FA">
              <a:alpha val="28000"/>
            </a:srgbClr>
          </a:solidFill>
          <a:ln w="12700">
            <a:solidFill>
              <a:srgbClr val="60A5FA">
                <a:alpha val="80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91072" y="1938528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60A5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6949440" y="1719072"/>
            <a:ext cx="16276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Governance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6949440" y="2075688"/>
            <a:ext cx="162763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On-chain voting · 33% quorum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51% threshold to pass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347472" y="3090672"/>
            <a:ext cx="2633472" cy="1389888"/>
          </a:xfrm>
          <a:prstGeom prst="rect">
            <a:avLst/>
          </a:prstGeom>
          <a:solidFill>
            <a:srgbClr val="1A1D1D"/>
          </a:solidFill>
          <a:ln w="8890">
            <a:solidFill>
              <a:srgbClr val="FBBF24">
                <a:alpha val="50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548640" y="3474720"/>
            <a:ext cx="530352" cy="530352"/>
          </a:xfrm>
          <a:prstGeom prst="ellipse">
            <a:avLst/>
          </a:prstGeom>
          <a:solidFill>
            <a:srgbClr val="FBBF24">
              <a:alpha val="28000"/>
            </a:srgbClr>
          </a:solidFill>
          <a:ln w="12700">
            <a:solidFill>
              <a:srgbClr val="FBBF24">
                <a:alpha val="8000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48640" y="3474720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NFT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1207008" y="3255264"/>
            <a:ext cx="16276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QLRC-721 NFTs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1207008" y="3611880"/>
            <a:ext cx="162763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Quantum-resistant NFT standard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Formally verified contracts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18688" y="3090672"/>
            <a:ext cx="2633472" cy="1389888"/>
          </a:xfrm>
          <a:prstGeom prst="rect">
            <a:avLst/>
          </a:prstGeom>
          <a:solidFill>
            <a:srgbClr val="1A1D1D"/>
          </a:solidFill>
          <a:ln w="8890">
            <a:solidFill>
              <a:srgbClr val="F472B6">
                <a:alpha val="50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3419856" y="3474720"/>
            <a:ext cx="530352" cy="530352"/>
          </a:xfrm>
          <a:prstGeom prst="ellipse">
            <a:avLst/>
          </a:prstGeom>
          <a:solidFill>
            <a:srgbClr val="F472B6">
              <a:alpha val="28000"/>
            </a:srgbClr>
          </a:solidFill>
          <a:ln w="12700">
            <a:solidFill>
              <a:srgbClr val="F472B6">
                <a:alpha val="80000"/>
              </a:srgbClr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419856" y="3474720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472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4078224" y="3255264"/>
            <a:ext cx="16276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Cross-Chain Bridge</a:t>
            </a:r>
            <a:endParaRPr lang="en-US" sz="1250" dirty="0"/>
          </a:p>
        </p:txBody>
      </p:sp>
      <p:sp>
        <p:nvSpPr>
          <p:cNvPr id="30" name="Text 28"/>
          <p:cNvSpPr/>
          <p:nvPr/>
        </p:nvSpPr>
        <p:spPr>
          <a:xfrm>
            <a:off x="4078224" y="3611880"/>
            <a:ext cx="162763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Solana to Qlorix bridge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0.1% fee to bridge validators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6089904" y="3090672"/>
            <a:ext cx="2633472" cy="1389888"/>
          </a:xfrm>
          <a:prstGeom prst="rect">
            <a:avLst/>
          </a:prstGeom>
          <a:solidFill>
            <a:srgbClr val="1A1D1D"/>
          </a:solidFill>
          <a:ln w="8890">
            <a:solidFill>
              <a:srgbClr val="14F195">
                <a:alpha val="50000"/>
              </a:srgbClr>
            </a:solidFill>
            <a:prstDash val="solid"/>
          </a:ln>
          <a:effectLst>
            <a:outerShdw blurRad="228600" dist="38100" dir="8100000" algn="bl" rotWithShape="0">
              <a:srgbClr val="000000">
                <a:alpha val="45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6291072" y="3474720"/>
            <a:ext cx="530352" cy="530352"/>
          </a:xfrm>
          <a:prstGeom prst="ellipse">
            <a:avLst/>
          </a:prstGeom>
          <a:solidFill>
            <a:srgbClr val="14F195">
              <a:alpha val="28000"/>
            </a:srgbClr>
          </a:solidFill>
          <a:ln w="12700">
            <a:solidFill>
              <a:srgbClr val="14F195">
                <a:alpha val="80000"/>
              </a:srgbClr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291072" y="3474720"/>
            <a:ext cx="53035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14F19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SDK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6949440" y="3255264"/>
            <a:ext cx="162763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Developer SDK</a:t>
            </a:r>
            <a:endParaRPr lang="en-US" sz="1250" dirty="0"/>
          </a:p>
        </p:txBody>
      </p:sp>
      <p:sp>
        <p:nvSpPr>
          <p:cNvPr id="35" name="Text 33"/>
          <p:cNvSpPr/>
          <p:nvPr/>
        </p:nvSpPr>
        <p:spPr>
          <a:xfrm>
            <a:off x="6949440" y="3611880"/>
            <a:ext cx="162763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TypeScript SDK · REST API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documentation included</a:t>
            </a:r>
            <a:endParaRPr lang="en-US" sz="950" dirty="0"/>
          </a:p>
        </p:txBody>
      </p:sp>
      <p:pic>
        <p:nvPicPr>
          <p:cNvPr id="3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608" y="4745736"/>
            <a:ext cx="219456" cy="219456"/>
          </a:xfrm>
          <a:prstGeom prst="rect">
            <a:avLst/>
          </a:prstGeom>
        </p:spPr>
      </p:pic>
      <p:sp>
        <p:nvSpPr>
          <p:cNvPr id="37" name="Text 34"/>
          <p:cNvSpPr/>
          <p:nvPr/>
        </p:nvSpPr>
        <p:spPr>
          <a:xfrm>
            <a:off x="566928" y="4754880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2E2E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Qlorix</a:t>
            </a:r>
            <a:endParaRPr lang="en-US" sz="1050" dirty="0"/>
          </a:p>
        </p:txBody>
      </p:sp>
      <p:sp>
        <p:nvSpPr>
          <p:cNvPr id="38" name="Text 35"/>
          <p:cNvSpPr/>
          <p:nvPr/>
        </p:nvSpPr>
        <p:spPr>
          <a:xfrm>
            <a:off x="8046720" y="4828032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/ 16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C0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0" y="1828800"/>
            <a:ext cx="4572000" cy="4572000"/>
          </a:xfrm>
          <a:prstGeom prst="ellipse">
            <a:avLst/>
          </a:prstGeom>
          <a:solidFill>
            <a:srgbClr val="9945FF">
              <a:alpha val="9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5603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b="1" kern="0" spc="300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LANDSCAPE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Why Nothing Else Compares.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384048" y="1280160"/>
            <a:ext cx="2505456" cy="384048"/>
          </a:xfrm>
          <a:prstGeom prst="rect">
            <a:avLst/>
          </a:prstGeom>
          <a:solidFill>
            <a:srgbClr val="161919"/>
          </a:solidFill>
          <a:ln w="8890">
            <a:solidFill>
              <a:srgbClr val="2A2D2D">
                <a:alpha val="3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75488" y="1280160"/>
            <a:ext cx="2377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3035808" y="1280160"/>
            <a:ext cx="1408176" cy="384048"/>
          </a:xfrm>
          <a:prstGeom prst="rect">
            <a:avLst/>
          </a:prstGeom>
          <a:solidFill>
            <a:srgbClr val="222525"/>
          </a:solidFill>
          <a:ln w="8890">
            <a:solidFill>
              <a:srgbClr val="9945FF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127248" y="1280160"/>
            <a:ext cx="1280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9945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Qlorix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53712" y="1280160"/>
            <a:ext cx="1408176" cy="384048"/>
          </a:xfrm>
          <a:prstGeom prst="rect">
            <a:avLst/>
          </a:prstGeom>
          <a:solidFill>
            <a:srgbClr val="161919"/>
          </a:solidFill>
          <a:ln w="8890">
            <a:solidFill>
              <a:srgbClr val="2A2D2D">
                <a:alpha val="3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645152" y="1280160"/>
            <a:ext cx="1280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Ethereum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980176" y="1280160"/>
            <a:ext cx="1408176" cy="384048"/>
          </a:xfrm>
          <a:prstGeom prst="rect">
            <a:avLst/>
          </a:prstGeom>
          <a:solidFill>
            <a:srgbClr val="161919"/>
          </a:solidFill>
          <a:ln w="8890">
            <a:solidFill>
              <a:srgbClr val="2A2D2D">
                <a:alpha val="30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071616" y="1280160"/>
            <a:ext cx="1280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Solana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7406640" y="1280160"/>
            <a:ext cx="1408176" cy="384048"/>
          </a:xfrm>
          <a:prstGeom prst="rect">
            <a:avLst/>
          </a:prstGeom>
          <a:solidFill>
            <a:srgbClr val="161919"/>
          </a:solidFill>
          <a:ln w="8890">
            <a:solidFill>
              <a:srgbClr val="2A2D2D">
                <a:alpha val="3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498080" y="1280160"/>
            <a:ext cx="12801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Other PQC*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84048" y="1719072"/>
            <a:ext cx="8485632" cy="457200"/>
          </a:xfrm>
          <a:prstGeom prst="rect">
            <a:avLst/>
          </a:prstGeom>
          <a:solidFill>
            <a:srgbClr val="161919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035808" y="1719072"/>
            <a:ext cx="1408176" cy="457200"/>
          </a:xfrm>
          <a:prstGeom prst="rect">
            <a:avLst/>
          </a:prstGeom>
          <a:solidFill>
            <a:srgbClr val="9945FF">
              <a:alpha val="12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5488" y="1810512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Quantum-safe from genesis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3081528" y="181051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4F19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599432" y="181051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025896" y="181051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452360" y="181051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Partial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84048" y="2212848"/>
            <a:ext cx="8485632" cy="457200"/>
          </a:xfrm>
          <a:prstGeom prst="rect">
            <a:avLst/>
          </a:prstGeom>
          <a:solidFill>
            <a:srgbClr val="0C0F0F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035808" y="2212848"/>
            <a:ext cx="1408176" cy="457200"/>
          </a:xfrm>
          <a:prstGeom prst="rect">
            <a:avLst/>
          </a:prstGeom>
          <a:solidFill>
            <a:srgbClr val="9945FF">
              <a:alpha val="12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75488" y="2304288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 TPS (5,000+)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3081528" y="2304288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4F19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4599432" y="2304288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025896" y="2304288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4F19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7452360" y="2304288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384048" y="2706624"/>
            <a:ext cx="8485632" cy="457200"/>
          </a:xfrm>
          <a:prstGeom prst="rect">
            <a:avLst/>
          </a:prstGeom>
          <a:solidFill>
            <a:srgbClr val="161919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035808" y="2706624"/>
            <a:ext cx="1408176" cy="457200"/>
          </a:xfrm>
          <a:prstGeom prst="rect">
            <a:avLst/>
          </a:prstGeom>
          <a:solidFill>
            <a:srgbClr val="9945FF">
              <a:alpha val="12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75488" y="2798064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Native ZK proofs in VM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3081528" y="2798064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4F19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4599432" y="2798064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6025896" y="2798064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7452360" y="2798064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384048" y="3200400"/>
            <a:ext cx="8485632" cy="457200"/>
          </a:xfrm>
          <a:prstGeom prst="rect">
            <a:avLst/>
          </a:prstGeom>
          <a:solidFill>
            <a:srgbClr val="0C0F0F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035808" y="3200400"/>
            <a:ext cx="1408176" cy="457200"/>
          </a:xfrm>
          <a:prstGeom prst="rect">
            <a:avLst/>
          </a:prstGeom>
          <a:solidFill>
            <a:srgbClr val="9945FF">
              <a:alpha val="12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75488" y="329184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Deterministic finality</a:t>
            </a:r>
            <a:endParaRPr lang="en-US" sz="1050" dirty="0"/>
          </a:p>
        </p:txBody>
      </p:sp>
      <p:sp>
        <p:nvSpPr>
          <p:cNvPr id="39" name="Text 37"/>
          <p:cNvSpPr/>
          <p:nvPr/>
        </p:nvSpPr>
        <p:spPr>
          <a:xfrm>
            <a:off x="3081528" y="329184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4F19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4599432" y="329184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6025896" y="329184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Partial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7452360" y="329184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384048" y="3694176"/>
            <a:ext cx="8485632" cy="457200"/>
          </a:xfrm>
          <a:prstGeom prst="rect">
            <a:avLst/>
          </a:prstGeom>
          <a:solidFill>
            <a:srgbClr val="161919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3035808" y="3694176"/>
            <a:ext cx="1408176" cy="457200"/>
          </a:xfrm>
          <a:prstGeom prst="rect">
            <a:avLst/>
          </a:prstGeom>
          <a:solidFill>
            <a:srgbClr val="9945FF">
              <a:alpha val="12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75488" y="3785616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NIST FIPS 204 compliant</a:t>
            </a:r>
            <a:endParaRPr lang="en-US" sz="1050" dirty="0"/>
          </a:p>
        </p:txBody>
      </p:sp>
      <p:sp>
        <p:nvSpPr>
          <p:cNvPr id="46" name="Text 44"/>
          <p:cNvSpPr/>
          <p:nvPr/>
        </p:nvSpPr>
        <p:spPr>
          <a:xfrm>
            <a:off x="3081528" y="3785616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4F19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400" dirty="0"/>
          </a:p>
        </p:txBody>
      </p:sp>
      <p:sp>
        <p:nvSpPr>
          <p:cNvPr id="47" name="Text 45"/>
          <p:cNvSpPr/>
          <p:nvPr/>
        </p:nvSpPr>
        <p:spPr>
          <a:xfrm>
            <a:off x="4599432" y="3785616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100" dirty="0"/>
          </a:p>
        </p:txBody>
      </p:sp>
      <p:sp>
        <p:nvSpPr>
          <p:cNvPr id="48" name="Text 46"/>
          <p:cNvSpPr/>
          <p:nvPr/>
        </p:nvSpPr>
        <p:spPr>
          <a:xfrm>
            <a:off x="6025896" y="3785616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100" dirty="0"/>
          </a:p>
        </p:txBody>
      </p:sp>
      <p:sp>
        <p:nvSpPr>
          <p:cNvPr id="49" name="Text 47"/>
          <p:cNvSpPr/>
          <p:nvPr/>
        </p:nvSpPr>
        <p:spPr>
          <a:xfrm>
            <a:off x="7452360" y="3785616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Partial</a:t>
            </a:r>
            <a:endParaRPr lang="en-US" sz="1100" dirty="0"/>
          </a:p>
        </p:txBody>
      </p:sp>
      <p:sp>
        <p:nvSpPr>
          <p:cNvPr id="50" name="Shape 48"/>
          <p:cNvSpPr/>
          <p:nvPr/>
        </p:nvSpPr>
        <p:spPr>
          <a:xfrm>
            <a:off x="384048" y="4187952"/>
            <a:ext cx="8485632" cy="457200"/>
          </a:xfrm>
          <a:prstGeom prst="rect">
            <a:avLst/>
          </a:prstGeom>
          <a:solidFill>
            <a:srgbClr val="0C0F0F"/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3035808" y="4187952"/>
            <a:ext cx="1408176" cy="457200"/>
          </a:xfrm>
          <a:prstGeom prst="rect">
            <a:avLst/>
          </a:prstGeom>
          <a:solidFill>
            <a:srgbClr val="9945FF">
              <a:alpha val="12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75488" y="4279392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E2E2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Formally verified stdlib</a:t>
            </a:r>
            <a:endParaRPr lang="en-US" sz="1050" dirty="0"/>
          </a:p>
        </p:txBody>
      </p:sp>
      <p:sp>
        <p:nvSpPr>
          <p:cNvPr id="53" name="Text 51"/>
          <p:cNvSpPr/>
          <p:nvPr/>
        </p:nvSpPr>
        <p:spPr>
          <a:xfrm>
            <a:off x="3081528" y="427939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4F19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400" dirty="0"/>
          </a:p>
        </p:txBody>
      </p:sp>
      <p:sp>
        <p:nvSpPr>
          <p:cNvPr id="54" name="Text 52"/>
          <p:cNvSpPr/>
          <p:nvPr/>
        </p:nvSpPr>
        <p:spPr>
          <a:xfrm>
            <a:off x="4599432" y="427939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6025896" y="427939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100" dirty="0"/>
          </a:p>
        </p:txBody>
      </p:sp>
      <p:sp>
        <p:nvSpPr>
          <p:cNvPr id="56" name="Text 54"/>
          <p:cNvSpPr/>
          <p:nvPr/>
        </p:nvSpPr>
        <p:spPr>
          <a:xfrm>
            <a:off x="7452360" y="4279392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871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✗</a:t>
            </a:r>
            <a:endParaRPr lang="en-US" sz="1100" dirty="0"/>
          </a:p>
        </p:txBody>
      </p:sp>
      <p:sp>
        <p:nvSpPr>
          <p:cNvPr id="57" name="Text 55"/>
          <p:cNvSpPr/>
          <p:nvPr/>
        </p:nvSpPr>
        <p:spPr>
          <a:xfrm>
            <a:off x="384048" y="475488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* Other PQC claims: chains with experimental or partial post-quantum implementations</a:t>
            </a:r>
            <a:endParaRPr lang="en-US" sz="800" dirty="0"/>
          </a:p>
        </p:txBody>
      </p:sp>
      <p:pic>
        <p:nvPicPr>
          <p:cNvPr id="5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608" y="4745736"/>
            <a:ext cx="219456" cy="219456"/>
          </a:xfrm>
          <a:prstGeom prst="rect">
            <a:avLst/>
          </a:prstGeom>
        </p:spPr>
      </p:pic>
      <p:sp>
        <p:nvSpPr>
          <p:cNvPr id="59" name="Text 56"/>
          <p:cNvSpPr/>
          <p:nvPr/>
        </p:nvSpPr>
        <p:spPr>
          <a:xfrm>
            <a:off x="566928" y="4754880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E2E2E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Qlorix</a:t>
            </a:r>
            <a:endParaRPr lang="en-US" sz="1050" dirty="0"/>
          </a:p>
        </p:txBody>
      </p:sp>
      <p:sp>
        <p:nvSpPr>
          <p:cNvPr id="60" name="Text 57"/>
          <p:cNvSpPr/>
          <p:nvPr/>
        </p:nvSpPr>
        <p:spPr>
          <a:xfrm>
            <a:off x="8046720" y="4828032"/>
            <a:ext cx="822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/ 16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Qlorix Investor Pitch Deck Q2 2026</dc:title>
  <dc:subject>PptxGenJS Presentation</dc:subject>
  <dc:creator>Qlorix</dc:creator>
  <cp:lastModifiedBy>Qlorix</cp:lastModifiedBy>
  <cp:revision>26</cp:revision>
  <dcterms:created xsi:type="dcterms:W3CDTF">2026-05-05T20:25:13Z</dcterms:created>
  <dcterms:modified xsi:type="dcterms:W3CDTF">2026-05-05T20:53:28Z</dcterms:modified>
</cp:coreProperties>
</file>